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76" r:id="rId5"/>
  </p:sldMasterIdLst>
  <p:notesMasterIdLst>
    <p:notesMasterId r:id="rId46"/>
  </p:notesMasterIdLst>
  <p:handoutMasterIdLst>
    <p:handoutMasterId r:id="rId47"/>
  </p:handoutMasterIdLst>
  <p:sldIdLst>
    <p:sldId id="303" r:id="rId6"/>
    <p:sldId id="257" r:id="rId7"/>
    <p:sldId id="258" r:id="rId8"/>
    <p:sldId id="256" r:id="rId9"/>
    <p:sldId id="295" r:id="rId10"/>
    <p:sldId id="296" r:id="rId11"/>
    <p:sldId id="294" r:id="rId12"/>
    <p:sldId id="260" r:id="rId13"/>
    <p:sldId id="301" r:id="rId14"/>
    <p:sldId id="297" r:id="rId15"/>
    <p:sldId id="302" r:id="rId16"/>
    <p:sldId id="261" r:id="rId17"/>
    <p:sldId id="300" r:id="rId18"/>
    <p:sldId id="262" r:id="rId19"/>
    <p:sldId id="263" r:id="rId20"/>
    <p:sldId id="269" r:id="rId21"/>
    <p:sldId id="286" r:id="rId22"/>
    <p:sldId id="289" r:id="rId23"/>
    <p:sldId id="287" r:id="rId24"/>
    <p:sldId id="288" r:id="rId25"/>
    <p:sldId id="290" r:id="rId26"/>
    <p:sldId id="291" r:id="rId27"/>
    <p:sldId id="292" r:id="rId28"/>
    <p:sldId id="270" r:id="rId29"/>
    <p:sldId id="264" r:id="rId30"/>
    <p:sldId id="265" r:id="rId31"/>
    <p:sldId id="266" r:id="rId32"/>
    <p:sldId id="284" r:id="rId33"/>
    <p:sldId id="267" r:id="rId34"/>
    <p:sldId id="268" r:id="rId35"/>
    <p:sldId id="298" r:id="rId36"/>
    <p:sldId id="283" r:id="rId37"/>
    <p:sldId id="299" r:id="rId38"/>
    <p:sldId id="273" r:id="rId39"/>
    <p:sldId id="274" r:id="rId40"/>
    <p:sldId id="277" r:id="rId41"/>
    <p:sldId id="280" r:id="rId42"/>
    <p:sldId id="259" r:id="rId43"/>
    <p:sldId id="304" r:id="rId44"/>
    <p:sldId id="305" r:id="rId45"/>
  </p:sldIdLst>
  <p:sldSz cx="12192000" cy="6858000"/>
  <p:notesSz cx="6858000" cy="1781175"/>
  <p:embeddedFontLst>
    <p:embeddedFont>
      <p:font typeface="Century Gothic" panose="020B0502020202020204" pitchFamily="34" charset="0"/>
      <p:regular r:id="rId48"/>
      <p:bold r:id="rId49"/>
      <p:italic r:id="rId50"/>
      <p:boldItalic r:id="rId51"/>
    </p:embeddedFont>
    <p:embeddedFont>
      <p:font typeface="Arial Black" panose="020B0A04020102020204" pitchFamily="34" charset="0"/>
      <p:bold r:id="rId52"/>
    </p:embeddedFont>
    <p:embeddedFont>
      <p:font typeface="MS PGothic" panose="020B0600070205080204" pitchFamily="34" charset="-128"/>
      <p:regular r:id="rId53"/>
    </p:embeddedFont>
    <p:embeddedFont>
      <p:font typeface="Calibri Light" panose="020F0302020204030204" pitchFamily="34" charset="0"/>
      <p:regular r:id="rId54"/>
      <p:italic r:id="rId55"/>
    </p:embeddedFont>
    <p:embeddedFont>
      <p:font typeface="Wingdings 2" panose="05020102010507070707" pitchFamily="18" charset="2"/>
      <p:regular r:id="rId56"/>
    </p:embeddedFont>
    <p:embeddedFont>
      <p:font typeface="Calibri" panose="020F0502020204030204" pitchFamily="34" charset="0"/>
      <p:regular r:id="rId57"/>
      <p:bold r:id="rId58"/>
      <p:italic r:id="rId59"/>
      <p:boldItalic r:id="rId60"/>
    </p:embeddedFont>
  </p:embeddedFontLst>
  <p:custDataLst>
    <p:tags r:id="rId6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C63F"/>
    <a:srgbClr val="FFFFFF"/>
    <a:srgbClr val="F8A030"/>
    <a:srgbClr val="FD8C2F"/>
    <a:srgbClr val="F2B231"/>
    <a:srgbClr val="EDC332"/>
    <a:srgbClr val="E7D234"/>
    <a:srgbClr val="A0CD3C"/>
    <a:srgbClr val="E1DF36"/>
    <a:srgbClr val="CADA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21AAC5-DDF8-452A-BBE8-971CE3C8DB63}" v="31" dt="2019-04-13T03:05:15.038"/>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2" autoAdjust="0"/>
    <p:restoredTop sz="80106" autoAdjust="0"/>
  </p:normalViewPr>
  <p:slideViewPr>
    <p:cSldViewPr snapToGrid="0">
      <p:cViewPr varScale="1">
        <p:scale>
          <a:sx n="62" d="100"/>
          <a:sy n="62" d="100"/>
        </p:scale>
        <p:origin x="1152" y="60"/>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8" d="100"/>
          <a:sy n="88" d="100"/>
        </p:scale>
        <p:origin x="2964"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6.fntdata"/><Relationship Id="rId58" Type="http://schemas.openxmlformats.org/officeDocument/2006/relationships/font" Target="fonts/font11.fntdata"/><Relationship Id="rId66" Type="http://schemas.microsoft.com/office/2015/10/relationships/revisionInfo" Target="revisionInfo.xml"/><Relationship Id="rId5" Type="http://schemas.openxmlformats.org/officeDocument/2006/relationships/slideMaster" Target="slideMasters/slideMaster2.xml"/><Relationship Id="rId61" Type="http://schemas.openxmlformats.org/officeDocument/2006/relationships/tags" Target="tags/tag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59" Type="http://schemas.openxmlformats.org/officeDocument/2006/relationships/font" Target="fonts/font12.fntdata"/><Relationship Id="rId67"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7.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McGuire" userId="1b527274-63d6-4a7d-bef6-69395cec92a9" providerId="ADAL" clId="{DA21AAC5-DDF8-452A-BBE8-971CE3C8DB63}"/>
    <pc:docChg chg="modSld">
      <pc:chgData name="Stephanie McGuire" userId="1b527274-63d6-4a7d-bef6-69395cec92a9" providerId="ADAL" clId="{DA21AAC5-DDF8-452A-BBE8-971CE3C8DB63}" dt="2019-04-13T03:05:15.038" v="30" actId="14100"/>
      <pc:docMkLst>
        <pc:docMk/>
      </pc:docMkLst>
      <pc:sldChg chg="modSp">
        <pc:chgData name="Stephanie McGuire" userId="1b527274-63d6-4a7d-bef6-69395cec92a9" providerId="ADAL" clId="{DA21AAC5-DDF8-452A-BBE8-971CE3C8DB63}" dt="2019-04-13T03:05:15.038" v="30" actId="14100"/>
        <pc:sldMkLst>
          <pc:docMk/>
          <pc:sldMk cId="2914096463" sldId="295"/>
        </pc:sldMkLst>
        <pc:picChg chg="mod">
          <ac:chgData name="Stephanie McGuire" userId="1b527274-63d6-4a7d-bef6-69395cec92a9" providerId="ADAL" clId="{DA21AAC5-DDF8-452A-BBE8-971CE3C8DB63}" dt="2019-04-13T03:05:15.038" v="30" actId="14100"/>
          <ac:picMkLst>
            <pc:docMk/>
            <pc:sldMk cId="2914096463" sldId="295"/>
            <ac:picMk id="1028" creationId="{7302CEA5-2F71-42DD-8F11-95C59D6FB36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F69DE4-6C9A-4489-86F5-7BCA2D447428}" type="doc">
      <dgm:prSet loTypeId="urn:microsoft.com/office/officeart/2005/8/layout/cycle6" loCatId="relationship" qsTypeId="urn:microsoft.com/office/officeart/2005/8/quickstyle/3d3" qsCatId="3D" csTypeId="urn:microsoft.com/office/officeart/2005/8/colors/colorful3" csCatId="colorful" phldr="1"/>
      <dgm:spPr/>
      <dgm:t>
        <a:bodyPr/>
        <a:lstStyle/>
        <a:p>
          <a:endParaRPr lang="en-US"/>
        </a:p>
      </dgm:t>
    </dgm:pt>
    <dgm:pt modelId="{279AFF1A-A84A-4910-AF2D-922CF33E0C13}">
      <dgm:prSet custT="1"/>
      <dgm:spPr/>
      <dgm:t>
        <a:bodyPr/>
        <a:lstStyle/>
        <a:p>
          <a:r>
            <a:rPr lang="en-US" sz="1800" dirty="0">
              <a:solidFill>
                <a:schemeClr val="accent5"/>
              </a:solidFill>
              <a:latin typeface="Century Gothic" panose="020B0502020202020204" pitchFamily="34" charset="0"/>
            </a:rPr>
            <a:t>Anxiety</a:t>
          </a:r>
        </a:p>
      </dgm:t>
    </dgm:pt>
    <dgm:pt modelId="{AE32580E-EE82-4DD8-A2D1-B2166A0A6036}" type="parTrans" cxnId="{C126B95A-13E9-4634-B197-C5CDE498CF95}">
      <dgm:prSet/>
      <dgm:spPr/>
      <dgm:t>
        <a:bodyPr/>
        <a:lstStyle/>
        <a:p>
          <a:endParaRPr lang="en-US"/>
        </a:p>
      </dgm:t>
    </dgm:pt>
    <dgm:pt modelId="{6DCCB73F-532F-4BB8-821D-FFC129B3272E}" type="sibTrans" cxnId="{C126B95A-13E9-4634-B197-C5CDE498CF95}">
      <dgm:prSet/>
      <dgm:spPr/>
      <dgm:t>
        <a:bodyPr/>
        <a:lstStyle/>
        <a:p>
          <a:endParaRPr lang="en-US"/>
        </a:p>
      </dgm:t>
    </dgm:pt>
    <dgm:pt modelId="{618C593E-BF9E-431C-B869-C5C16358D28D}">
      <dgm:prSet custT="1"/>
      <dgm:spPr/>
      <dgm:t>
        <a:bodyPr/>
        <a:lstStyle/>
        <a:p>
          <a:r>
            <a:rPr lang="en-US" sz="1800">
              <a:solidFill>
                <a:schemeClr val="accent5"/>
              </a:solidFill>
              <a:latin typeface="Century Gothic" panose="020B0502020202020204" pitchFamily="34" charset="0"/>
            </a:rPr>
            <a:t>Depression</a:t>
          </a:r>
        </a:p>
      </dgm:t>
    </dgm:pt>
    <dgm:pt modelId="{F8CF4770-54EE-49D2-9D52-8B22D650A59C}" type="parTrans" cxnId="{DB2F40D9-9859-486D-B93D-CEF7AB28029B}">
      <dgm:prSet/>
      <dgm:spPr/>
      <dgm:t>
        <a:bodyPr/>
        <a:lstStyle/>
        <a:p>
          <a:endParaRPr lang="en-US"/>
        </a:p>
      </dgm:t>
    </dgm:pt>
    <dgm:pt modelId="{1BAF284E-82CC-4686-A910-11E5C8B9A22C}" type="sibTrans" cxnId="{DB2F40D9-9859-486D-B93D-CEF7AB28029B}">
      <dgm:prSet/>
      <dgm:spPr/>
      <dgm:t>
        <a:bodyPr/>
        <a:lstStyle/>
        <a:p>
          <a:endParaRPr lang="en-US"/>
        </a:p>
      </dgm:t>
    </dgm:pt>
    <dgm:pt modelId="{315701F7-A5D2-4545-9BE3-6F19E2BFA6CA}">
      <dgm:prSet/>
      <dgm:spPr/>
      <dgm:t>
        <a:bodyPr/>
        <a:lstStyle/>
        <a:p>
          <a:r>
            <a:rPr lang="en-US" dirty="0">
              <a:solidFill>
                <a:schemeClr val="accent5"/>
              </a:solidFill>
              <a:latin typeface="Century Gothic" panose="020B0502020202020204" pitchFamily="34" charset="0"/>
            </a:rPr>
            <a:t>Suicide and   Non-Suicidal Self-Injury</a:t>
          </a:r>
        </a:p>
      </dgm:t>
    </dgm:pt>
    <dgm:pt modelId="{E3D8F4E0-9028-4C11-9A4E-B5CD6B7C4D21}" type="parTrans" cxnId="{949D7EE9-5A11-44C1-A412-8E6871A8703A}">
      <dgm:prSet/>
      <dgm:spPr/>
      <dgm:t>
        <a:bodyPr/>
        <a:lstStyle/>
        <a:p>
          <a:endParaRPr lang="en-US"/>
        </a:p>
      </dgm:t>
    </dgm:pt>
    <dgm:pt modelId="{8EDB4B98-5AD7-4D3D-8AA8-0EE73E7C17D6}" type="sibTrans" cxnId="{949D7EE9-5A11-44C1-A412-8E6871A8703A}">
      <dgm:prSet/>
      <dgm:spPr/>
      <dgm:t>
        <a:bodyPr/>
        <a:lstStyle/>
        <a:p>
          <a:endParaRPr lang="en-US"/>
        </a:p>
      </dgm:t>
    </dgm:pt>
    <dgm:pt modelId="{70AD92A6-1D7E-4EAB-AC62-16EB1866FCC9}">
      <dgm:prSet custT="1"/>
      <dgm:spPr/>
      <dgm:t>
        <a:bodyPr/>
        <a:lstStyle/>
        <a:p>
          <a:r>
            <a:rPr lang="en-US" sz="1800">
              <a:solidFill>
                <a:schemeClr val="accent5"/>
              </a:solidFill>
              <a:latin typeface="Century Gothic" panose="020B0502020202020204" pitchFamily="34" charset="0"/>
            </a:rPr>
            <a:t>Trauma</a:t>
          </a:r>
        </a:p>
      </dgm:t>
    </dgm:pt>
    <dgm:pt modelId="{5DF2E940-F6A4-4D84-9301-F262A570A340}" type="parTrans" cxnId="{45247B4C-77DE-4A32-A6A7-B26C1C269BE9}">
      <dgm:prSet/>
      <dgm:spPr/>
      <dgm:t>
        <a:bodyPr/>
        <a:lstStyle/>
        <a:p>
          <a:endParaRPr lang="en-US"/>
        </a:p>
      </dgm:t>
    </dgm:pt>
    <dgm:pt modelId="{462AE876-AA5F-4BFC-BE2E-BCEFDF340C7C}" type="sibTrans" cxnId="{45247B4C-77DE-4A32-A6A7-B26C1C269BE9}">
      <dgm:prSet/>
      <dgm:spPr/>
      <dgm:t>
        <a:bodyPr/>
        <a:lstStyle/>
        <a:p>
          <a:endParaRPr lang="en-US"/>
        </a:p>
      </dgm:t>
    </dgm:pt>
    <dgm:pt modelId="{3F1A809B-BF7E-4577-AFE6-69275B72C9F5}">
      <dgm:prSet custT="1"/>
      <dgm:spPr/>
      <dgm:t>
        <a:bodyPr/>
        <a:lstStyle/>
        <a:p>
          <a:r>
            <a:rPr lang="en-US" sz="1800">
              <a:solidFill>
                <a:schemeClr val="accent5"/>
              </a:solidFill>
              <a:latin typeface="Century Gothic" panose="020B0502020202020204" pitchFamily="34" charset="0"/>
            </a:rPr>
            <a:t>Psychosis</a:t>
          </a:r>
          <a:endParaRPr lang="en-US" sz="1800" dirty="0">
            <a:solidFill>
              <a:schemeClr val="accent5"/>
            </a:solidFill>
            <a:latin typeface="Century Gothic" panose="020B0502020202020204" pitchFamily="34" charset="0"/>
          </a:endParaRPr>
        </a:p>
      </dgm:t>
    </dgm:pt>
    <dgm:pt modelId="{E1B4C5D4-F81A-45D5-84D0-36AC7B38F219}" type="parTrans" cxnId="{1A532470-A1C8-45D4-BB94-D04284653446}">
      <dgm:prSet/>
      <dgm:spPr/>
      <dgm:t>
        <a:bodyPr/>
        <a:lstStyle/>
        <a:p>
          <a:endParaRPr lang="en-US"/>
        </a:p>
      </dgm:t>
    </dgm:pt>
    <dgm:pt modelId="{EF0EB106-DD4E-4B8F-88E8-D9D48E0153E8}" type="sibTrans" cxnId="{1A532470-A1C8-45D4-BB94-D04284653446}">
      <dgm:prSet/>
      <dgm:spPr/>
      <dgm:t>
        <a:bodyPr/>
        <a:lstStyle/>
        <a:p>
          <a:endParaRPr lang="en-US"/>
        </a:p>
      </dgm:t>
    </dgm:pt>
    <dgm:pt modelId="{A3EA673B-F9E7-439A-BA4A-C850E3BE353C}">
      <dgm:prSet custT="1"/>
      <dgm:spPr/>
      <dgm:t>
        <a:bodyPr/>
        <a:lstStyle/>
        <a:p>
          <a:r>
            <a:rPr lang="en-US" sz="1800" dirty="0">
              <a:solidFill>
                <a:schemeClr val="accent5"/>
              </a:solidFill>
              <a:latin typeface="Century Gothic" panose="020B0502020202020204" pitchFamily="34" charset="0"/>
            </a:rPr>
            <a:t>Substance Use Disorder</a:t>
          </a:r>
        </a:p>
      </dgm:t>
    </dgm:pt>
    <dgm:pt modelId="{5C97FBB6-5B81-4B00-AAF4-36266FD7D425}" type="parTrans" cxnId="{83928972-472F-4C90-AEFB-D6AA19913843}">
      <dgm:prSet/>
      <dgm:spPr/>
      <dgm:t>
        <a:bodyPr/>
        <a:lstStyle/>
        <a:p>
          <a:endParaRPr lang="en-US"/>
        </a:p>
      </dgm:t>
    </dgm:pt>
    <dgm:pt modelId="{54F8BB50-2AAF-422B-AD63-F6AC71398E9F}" type="sibTrans" cxnId="{83928972-472F-4C90-AEFB-D6AA19913843}">
      <dgm:prSet/>
      <dgm:spPr/>
      <dgm:t>
        <a:bodyPr/>
        <a:lstStyle/>
        <a:p>
          <a:endParaRPr lang="en-US"/>
        </a:p>
      </dgm:t>
    </dgm:pt>
    <dgm:pt modelId="{8D6B894D-F01C-4262-992A-51CA41C80756}" type="pres">
      <dgm:prSet presAssocID="{88F69DE4-6C9A-4489-86F5-7BCA2D447428}" presName="cycle" presStyleCnt="0">
        <dgm:presLayoutVars>
          <dgm:dir/>
          <dgm:resizeHandles val="exact"/>
        </dgm:presLayoutVars>
      </dgm:prSet>
      <dgm:spPr/>
      <dgm:t>
        <a:bodyPr/>
        <a:lstStyle/>
        <a:p>
          <a:endParaRPr lang="en-US"/>
        </a:p>
      </dgm:t>
    </dgm:pt>
    <dgm:pt modelId="{96E0FBF0-C6B7-4738-9FC1-120DDD6F11EE}" type="pres">
      <dgm:prSet presAssocID="{279AFF1A-A84A-4910-AF2D-922CF33E0C13}" presName="node" presStyleLbl="node1" presStyleIdx="0" presStyleCnt="6">
        <dgm:presLayoutVars>
          <dgm:bulletEnabled val="1"/>
        </dgm:presLayoutVars>
      </dgm:prSet>
      <dgm:spPr/>
      <dgm:t>
        <a:bodyPr/>
        <a:lstStyle/>
        <a:p>
          <a:endParaRPr lang="en-US"/>
        </a:p>
      </dgm:t>
    </dgm:pt>
    <dgm:pt modelId="{E7D33B7D-C48D-4FE4-8B57-1E7A047E4C6B}" type="pres">
      <dgm:prSet presAssocID="{279AFF1A-A84A-4910-AF2D-922CF33E0C13}" presName="spNode" presStyleCnt="0"/>
      <dgm:spPr/>
    </dgm:pt>
    <dgm:pt modelId="{9627ADD4-8B09-4A16-A238-0BBFDD9FF673}" type="pres">
      <dgm:prSet presAssocID="{6DCCB73F-532F-4BB8-821D-FFC129B3272E}" presName="sibTrans" presStyleLbl="sibTrans1D1" presStyleIdx="0" presStyleCnt="6"/>
      <dgm:spPr/>
      <dgm:t>
        <a:bodyPr/>
        <a:lstStyle/>
        <a:p>
          <a:endParaRPr lang="en-US"/>
        </a:p>
      </dgm:t>
    </dgm:pt>
    <dgm:pt modelId="{4E7F0F8E-AC22-4CA5-B155-D7E732033C1E}" type="pres">
      <dgm:prSet presAssocID="{618C593E-BF9E-431C-B869-C5C16358D28D}" presName="node" presStyleLbl="node1" presStyleIdx="1" presStyleCnt="6" custRadScaleRad="101980" custRadScaleInc="1138">
        <dgm:presLayoutVars>
          <dgm:bulletEnabled val="1"/>
        </dgm:presLayoutVars>
      </dgm:prSet>
      <dgm:spPr/>
      <dgm:t>
        <a:bodyPr/>
        <a:lstStyle/>
        <a:p>
          <a:endParaRPr lang="en-US"/>
        </a:p>
      </dgm:t>
    </dgm:pt>
    <dgm:pt modelId="{1C9D1985-0E27-4604-881C-2DC7515A0CB4}" type="pres">
      <dgm:prSet presAssocID="{618C593E-BF9E-431C-B869-C5C16358D28D}" presName="spNode" presStyleCnt="0"/>
      <dgm:spPr/>
    </dgm:pt>
    <dgm:pt modelId="{3AEAB734-60CE-4875-91AC-DF04663F2F0F}" type="pres">
      <dgm:prSet presAssocID="{1BAF284E-82CC-4686-A910-11E5C8B9A22C}" presName="sibTrans" presStyleLbl="sibTrans1D1" presStyleIdx="1" presStyleCnt="6"/>
      <dgm:spPr/>
      <dgm:t>
        <a:bodyPr/>
        <a:lstStyle/>
        <a:p>
          <a:endParaRPr lang="en-US"/>
        </a:p>
      </dgm:t>
    </dgm:pt>
    <dgm:pt modelId="{9EB32C16-2050-41C8-8919-36024CFBDA2D}" type="pres">
      <dgm:prSet presAssocID="{315701F7-A5D2-4545-9BE3-6F19E2BFA6CA}" presName="node" presStyleLbl="node1" presStyleIdx="2" presStyleCnt="6" custScaleX="109816">
        <dgm:presLayoutVars>
          <dgm:bulletEnabled val="1"/>
        </dgm:presLayoutVars>
      </dgm:prSet>
      <dgm:spPr/>
      <dgm:t>
        <a:bodyPr/>
        <a:lstStyle/>
        <a:p>
          <a:endParaRPr lang="en-US"/>
        </a:p>
      </dgm:t>
    </dgm:pt>
    <dgm:pt modelId="{B23368B6-E894-4A94-8D4B-C525931DC57E}" type="pres">
      <dgm:prSet presAssocID="{315701F7-A5D2-4545-9BE3-6F19E2BFA6CA}" presName="spNode" presStyleCnt="0"/>
      <dgm:spPr/>
    </dgm:pt>
    <dgm:pt modelId="{A427A3A5-2D65-4904-8D4C-847087658845}" type="pres">
      <dgm:prSet presAssocID="{8EDB4B98-5AD7-4D3D-8AA8-0EE73E7C17D6}" presName="sibTrans" presStyleLbl="sibTrans1D1" presStyleIdx="2" presStyleCnt="6"/>
      <dgm:spPr/>
      <dgm:t>
        <a:bodyPr/>
        <a:lstStyle/>
        <a:p>
          <a:endParaRPr lang="en-US"/>
        </a:p>
      </dgm:t>
    </dgm:pt>
    <dgm:pt modelId="{6EE3DDF8-02F6-405A-9FF7-78ABA41C16C2}" type="pres">
      <dgm:prSet presAssocID="{70AD92A6-1D7E-4EAB-AC62-16EB1866FCC9}" presName="node" presStyleLbl="node1" presStyleIdx="3" presStyleCnt="6">
        <dgm:presLayoutVars>
          <dgm:bulletEnabled val="1"/>
        </dgm:presLayoutVars>
      </dgm:prSet>
      <dgm:spPr/>
      <dgm:t>
        <a:bodyPr/>
        <a:lstStyle/>
        <a:p>
          <a:endParaRPr lang="en-US"/>
        </a:p>
      </dgm:t>
    </dgm:pt>
    <dgm:pt modelId="{756B8A5F-8DA7-4E5A-8912-371D98859263}" type="pres">
      <dgm:prSet presAssocID="{70AD92A6-1D7E-4EAB-AC62-16EB1866FCC9}" presName="spNode" presStyleCnt="0"/>
      <dgm:spPr/>
    </dgm:pt>
    <dgm:pt modelId="{F8CFB35A-AC98-41FF-B345-9CDE66634DAF}" type="pres">
      <dgm:prSet presAssocID="{462AE876-AA5F-4BFC-BE2E-BCEFDF340C7C}" presName="sibTrans" presStyleLbl="sibTrans1D1" presStyleIdx="3" presStyleCnt="6"/>
      <dgm:spPr/>
      <dgm:t>
        <a:bodyPr/>
        <a:lstStyle/>
        <a:p>
          <a:endParaRPr lang="en-US"/>
        </a:p>
      </dgm:t>
    </dgm:pt>
    <dgm:pt modelId="{DAD3C206-8E80-48B5-B0A6-DA23BA5EDC3E}" type="pres">
      <dgm:prSet presAssocID="{3F1A809B-BF7E-4577-AFE6-69275B72C9F5}" presName="node" presStyleLbl="node1" presStyleIdx="4" presStyleCnt="6">
        <dgm:presLayoutVars>
          <dgm:bulletEnabled val="1"/>
        </dgm:presLayoutVars>
      </dgm:prSet>
      <dgm:spPr/>
      <dgm:t>
        <a:bodyPr/>
        <a:lstStyle/>
        <a:p>
          <a:endParaRPr lang="en-US"/>
        </a:p>
      </dgm:t>
    </dgm:pt>
    <dgm:pt modelId="{E0FFFC4F-E533-4783-81A4-E8D94183321F}" type="pres">
      <dgm:prSet presAssocID="{3F1A809B-BF7E-4577-AFE6-69275B72C9F5}" presName="spNode" presStyleCnt="0"/>
      <dgm:spPr/>
    </dgm:pt>
    <dgm:pt modelId="{CFF93CC5-FB61-46A0-9EA8-F668B7C9BBDA}" type="pres">
      <dgm:prSet presAssocID="{EF0EB106-DD4E-4B8F-88E8-D9D48E0153E8}" presName="sibTrans" presStyleLbl="sibTrans1D1" presStyleIdx="4" presStyleCnt="6"/>
      <dgm:spPr/>
      <dgm:t>
        <a:bodyPr/>
        <a:lstStyle/>
        <a:p>
          <a:endParaRPr lang="en-US"/>
        </a:p>
      </dgm:t>
    </dgm:pt>
    <dgm:pt modelId="{89319C21-844C-4897-8C7F-30403ACCC8A0}" type="pres">
      <dgm:prSet presAssocID="{A3EA673B-F9E7-439A-BA4A-C850E3BE353C}" presName="node" presStyleLbl="node1" presStyleIdx="5" presStyleCnt="6">
        <dgm:presLayoutVars>
          <dgm:bulletEnabled val="1"/>
        </dgm:presLayoutVars>
      </dgm:prSet>
      <dgm:spPr/>
      <dgm:t>
        <a:bodyPr/>
        <a:lstStyle/>
        <a:p>
          <a:endParaRPr lang="en-US"/>
        </a:p>
      </dgm:t>
    </dgm:pt>
    <dgm:pt modelId="{909A6AB2-E397-4401-A76F-5408960166E1}" type="pres">
      <dgm:prSet presAssocID="{A3EA673B-F9E7-439A-BA4A-C850E3BE353C}" presName="spNode" presStyleCnt="0"/>
      <dgm:spPr/>
    </dgm:pt>
    <dgm:pt modelId="{44013EB9-3713-4EB9-9431-076CCA8D85DC}" type="pres">
      <dgm:prSet presAssocID="{54F8BB50-2AAF-422B-AD63-F6AC71398E9F}" presName="sibTrans" presStyleLbl="sibTrans1D1" presStyleIdx="5" presStyleCnt="6"/>
      <dgm:spPr/>
      <dgm:t>
        <a:bodyPr/>
        <a:lstStyle/>
        <a:p>
          <a:endParaRPr lang="en-US"/>
        </a:p>
      </dgm:t>
    </dgm:pt>
  </dgm:ptLst>
  <dgm:cxnLst>
    <dgm:cxn modelId="{0BC11CBD-A337-4854-A0B7-D498DC47FA87}" type="presOf" srcId="{88F69DE4-6C9A-4489-86F5-7BCA2D447428}" destId="{8D6B894D-F01C-4262-992A-51CA41C80756}" srcOrd="0" destOrd="0" presId="urn:microsoft.com/office/officeart/2005/8/layout/cycle6"/>
    <dgm:cxn modelId="{D20E200B-962C-492C-A15C-00B5828ED146}" type="presOf" srcId="{618C593E-BF9E-431C-B869-C5C16358D28D}" destId="{4E7F0F8E-AC22-4CA5-B155-D7E732033C1E}" srcOrd="0" destOrd="0" presId="urn:microsoft.com/office/officeart/2005/8/layout/cycle6"/>
    <dgm:cxn modelId="{C126B95A-13E9-4634-B197-C5CDE498CF95}" srcId="{88F69DE4-6C9A-4489-86F5-7BCA2D447428}" destId="{279AFF1A-A84A-4910-AF2D-922CF33E0C13}" srcOrd="0" destOrd="0" parTransId="{AE32580E-EE82-4DD8-A2D1-B2166A0A6036}" sibTransId="{6DCCB73F-532F-4BB8-821D-FFC129B3272E}"/>
    <dgm:cxn modelId="{3DC86F32-7EC4-452A-8F5C-973A206616A5}" type="presOf" srcId="{54F8BB50-2AAF-422B-AD63-F6AC71398E9F}" destId="{44013EB9-3713-4EB9-9431-076CCA8D85DC}" srcOrd="0" destOrd="0" presId="urn:microsoft.com/office/officeart/2005/8/layout/cycle6"/>
    <dgm:cxn modelId="{55B242A0-FAF2-483D-86AE-FD7C033CC1F7}" type="presOf" srcId="{3F1A809B-BF7E-4577-AFE6-69275B72C9F5}" destId="{DAD3C206-8E80-48B5-B0A6-DA23BA5EDC3E}" srcOrd="0" destOrd="0" presId="urn:microsoft.com/office/officeart/2005/8/layout/cycle6"/>
    <dgm:cxn modelId="{83928972-472F-4C90-AEFB-D6AA19913843}" srcId="{88F69DE4-6C9A-4489-86F5-7BCA2D447428}" destId="{A3EA673B-F9E7-439A-BA4A-C850E3BE353C}" srcOrd="5" destOrd="0" parTransId="{5C97FBB6-5B81-4B00-AAF4-36266FD7D425}" sibTransId="{54F8BB50-2AAF-422B-AD63-F6AC71398E9F}"/>
    <dgm:cxn modelId="{EA80CD1D-9618-40D6-8254-A8E2F5A47708}" type="presOf" srcId="{A3EA673B-F9E7-439A-BA4A-C850E3BE353C}" destId="{89319C21-844C-4897-8C7F-30403ACCC8A0}" srcOrd="0" destOrd="0" presId="urn:microsoft.com/office/officeart/2005/8/layout/cycle6"/>
    <dgm:cxn modelId="{67DCD200-0969-4A03-96A9-437DB01D6951}" type="presOf" srcId="{70AD92A6-1D7E-4EAB-AC62-16EB1866FCC9}" destId="{6EE3DDF8-02F6-405A-9FF7-78ABA41C16C2}" srcOrd="0" destOrd="0" presId="urn:microsoft.com/office/officeart/2005/8/layout/cycle6"/>
    <dgm:cxn modelId="{55284CDE-D080-4F04-AF84-025AC6C5CEA4}" type="presOf" srcId="{315701F7-A5D2-4545-9BE3-6F19E2BFA6CA}" destId="{9EB32C16-2050-41C8-8919-36024CFBDA2D}" srcOrd="0" destOrd="0" presId="urn:microsoft.com/office/officeart/2005/8/layout/cycle6"/>
    <dgm:cxn modelId="{45247B4C-77DE-4A32-A6A7-B26C1C269BE9}" srcId="{88F69DE4-6C9A-4489-86F5-7BCA2D447428}" destId="{70AD92A6-1D7E-4EAB-AC62-16EB1866FCC9}" srcOrd="3" destOrd="0" parTransId="{5DF2E940-F6A4-4D84-9301-F262A570A340}" sibTransId="{462AE876-AA5F-4BFC-BE2E-BCEFDF340C7C}"/>
    <dgm:cxn modelId="{949D7EE9-5A11-44C1-A412-8E6871A8703A}" srcId="{88F69DE4-6C9A-4489-86F5-7BCA2D447428}" destId="{315701F7-A5D2-4545-9BE3-6F19E2BFA6CA}" srcOrd="2" destOrd="0" parTransId="{E3D8F4E0-9028-4C11-9A4E-B5CD6B7C4D21}" sibTransId="{8EDB4B98-5AD7-4D3D-8AA8-0EE73E7C17D6}"/>
    <dgm:cxn modelId="{69EDA880-C79C-4B8C-9165-404C7068F593}" type="presOf" srcId="{6DCCB73F-532F-4BB8-821D-FFC129B3272E}" destId="{9627ADD4-8B09-4A16-A238-0BBFDD9FF673}" srcOrd="0" destOrd="0" presId="urn:microsoft.com/office/officeart/2005/8/layout/cycle6"/>
    <dgm:cxn modelId="{DB2F40D9-9859-486D-B93D-CEF7AB28029B}" srcId="{88F69DE4-6C9A-4489-86F5-7BCA2D447428}" destId="{618C593E-BF9E-431C-B869-C5C16358D28D}" srcOrd="1" destOrd="0" parTransId="{F8CF4770-54EE-49D2-9D52-8B22D650A59C}" sibTransId="{1BAF284E-82CC-4686-A910-11E5C8B9A22C}"/>
    <dgm:cxn modelId="{A33F59E5-1DEE-4593-9D93-D1FE88927D95}" type="presOf" srcId="{462AE876-AA5F-4BFC-BE2E-BCEFDF340C7C}" destId="{F8CFB35A-AC98-41FF-B345-9CDE66634DAF}" srcOrd="0" destOrd="0" presId="urn:microsoft.com/office/officeart/2005/8/layout/cycle6"/>
    <dgm:cxn modelId="{333CD61B-EB47-43D7-B3B8-79416391E0FD}" type="presOf" srcId="{8EDB4B98-5AD7-4D3D-8AA8-0EE73E7C17D6}" destId="{A427A3A5-2D65-4904-8D4C-847087658845}" srcOrd="0" destOrd="0" presId="urn:microsoft.com/office/officeart/2005/8/layout/cycle6"/>
    <dgm:cxn modelId="{1A532470-A1C8-45D4-BB94-D04284653446}" srcId="{88F69DE4-6C9A-4489-86F5-7BCA2D447428}" destId="{3F1A809B-BF7E-4577-AFE6-69275B72C9F5}" srcOrd="4" destOrd="0" parTransId="{E1B4C5D4-F81A-45D5-84D0-36AC7B38F219}" sibTransId="{EF0EB106-DD4E-4B8F-88E8-D9D48E0153E8}"/>
    <dgm:cxn modelId="{06601631-C40F-43EC-96AE-28287A5ECF55}" type="presOf" srcId="{279AFF1A-A84A-4910-AF2D-922CF33E0C13}" destId="{96E0FBF0-C6B7-4738-9FC1-120DDD6F11EE}" srcOrd="0" destOrd="0" presId="urn:microsoft.com/office/officeart/2005/8/layout/cycle6"/>
    <dgm:cxn modelId="{8DCBEBE2-6B6C-4B66-927D-CA6A1B30F788}" type="presOf" srcId="{EF0EB106-DD4E-4B8F-88E8-D9D48E0153E8}" destId="{CFF93CC5-FB61-46A0-9EA8-F668B7C9BBDA}" srcOrd="0" destOrd="0" presId="urn:microsoft.com/office/officeart/2005/8/layout/cycle6"/>
    <dgm:cxn modelId="{CDABCCCA-AB52-4582-B9E9-BAB9952A37FA}" type="presOf" srcId="{1BAF284E-82CC-4686-A910-11E5C8B9A22C}" destId="{3AEAB734-60CE-4875-91AC-DF04663F2F0F}" srcOrd="0" destOrd="0" presId="urn:microsoft.com/office/officeart/2005/8/layout/cycle6"/>
    <dgm:cxn modelId="{A28BD7DA-63B7-40BC-A2F7-10F8B709C0B6}" type="presParOf" srcId="{8D6B894D-F01C-4262-992A-51CA41C80756}" destId="{96E0FBF0-C6B7-4738-9FC1-120DDD6F11EE}" srcOrd="0" destOrd="0" presId="urn:microsoft.com/office/officeart/2005/8/layout/cycle6"/>
    <dgm:cxn modelId="{32B84F77-C4E0-4F55-9FB2-55BC2FBBE46B}" type="presParOf" srcId="{8D6B894D-F01C-4262-992A-51CA41C80756}" destId="{E7D33B7D-C48D-4FE4-8B57-1E7A047E4C6B}" srcOrd="1" destOrd="0" presId="urn:microsoft.com/office/officeart/2005/8/layout/cycle6"/>
    <dgm:cxn modelId="{02181F08-B958-4641-ADC8-945E517C473A}" type="presParOf" srcId="{8D6B894D-F01C-4262-992A-51CA41C80756}" destId="{9627ADD4-8B09-4A16-A238-0BBFDD9FF673}" srcOrd="2" destOrd="0" presId="urn:microsoft.com/office/officeart/2005/8/layout/cycle6"/>
    <dgm:cxn modelId="{782DC6B5-1D84-47E0-A623-6D657C687A72}" type="presParOf" srcId="{8D6B894D-F01C-4262-992A-51CA41C80756}" destId="{4E7F0F8E-AC22-4CA5-B155-D7E732033C1E}" srcOrd="3" destOrd="0" presId="urn:microsoft.com/office/officeart/2005/8/layout/cycle6"/>
    <dgm:cxn modelId="{444C3243-ABA8-48FF-84BB-066300D8196F}" type="presParOf" srcId="{8D6B894D-F01C-4262-992A-51CA41C80756}" destId="{1C9D1985-0E27-4604-881C-2DC7515A0CB4}" srcOrd="4" destOrd="0" presId="urn:microsoft.com/office/officeart/2005/8/layout/cycle6"/>
    <dgm:cxn modelId="{EE7D0B0B-5657-4C21-BF3B-FFB7D58831BB}" type="presParOf" srcId="{8D6B894D-F01C-4262-992A-51CA41C80756}" destId="{3AEAB734-60CE-4875-91AC-DF04663F2F0F}" srcOrd="5" destOrd="0" presId="urn:microsoft.com/office/officeart/2005/8/layout/cycle6"/>
    <dgm:cxn modelId="{00D94CC9-4C25-4403-83B8-D90BAFB22A8D}" type="presParOf" srcId="{8D6B894D-F01C-4262-992A-51CA41C80756}" destId="{9EB32C16-2050-41C8-8919-36024CFBDA2D}" srcOrd="6" destOrd="0" presId="urn:microsoft.com/office/officeart/2005/8/layout/cycle6"/>
    <dgm:cxn modelId="{E74B5A31-F300-4F77-A8EE-DF2C9FC586DD}" type="presParOf" srcId="{8D6B894D-F01C-4262-992A-51CA41C80756}" destId="{B23368B6-E894-4A94-8D4B-C525931DC57E}" srcOrd="7" destOrd="0" presId="urn:microsoft.com/office/officeart/2005/8/layout/cycle6"/>
    <dgm:cxn modelId="{00CA40FF-0ACC-4680-8397-6B59F0D69737}" type="presParOf" srcId="{8D6B894D-F01C-4262-992A-51CA41C80756}" destId="{A427A3A5-2D65-4904-8D4C-847087658845}" srcOrd="8" destOrd="0" presId="urn:microsoft.com/office/officeart/2005/8/layout/cycle6"/>
    <dgm:cxn modelId="{5C7ED335-2B85-4A03-8BA9-238236DC8E99}" type="presParOf" srcId="{8D6B894D-F01C-4262-992A-51CA41C80756}" destId="{6EE3DDF8-02F6-405A-9FF7-78ABA41C16C2}" srcOrd="9" destOrd="0" presId="urn:microsoft.com/office/officeart/2005/8/layout/cycle6"/>
    <dgm:cxn modelId="{3E6F5752-F095-4127-B7B9-CCD30827F9E9}" type="presParOf" srcId="{8D6B894D-F01C-4262-992A-51CA41C80756}" destId="{756B8A5F-8DA7-4E5A-8912-371D98859263}" srcOrd="10" destOrd="0" presId="urn:microsoft.com/office/officeart/2005/8/layout/cycle6"/>
    <dgm:cxn modelId="{8803AC52-4EB4-4328-B759-26FC2C084CF1}" type="presParOf" srcId="{8D6B894D-F01C-4262-992A-51CA41C80756}" destId="{F8CFB35A-AC98-41FF-B345-9CDE66634DAF}" srcOrd="11" destOrd="0" presId="urn:microsoft.com/office/officeart/2005/8/layout/cycle6"/>
    <dgm:cxn modelId="{D296F824-67BB-4345-9D1B-0D53AB2DDBE3}" type="presParOf" srcId="{8D6B894D-F01C-4262-992A-51CA41C80756}" destId="{DAD3C206-8E80-48B5-B0A6-DA23BA5EDC3E}" srcOrd="12" destOrd="0" presId="urn:microsoft.com/office/officeart/2005/8/layout/cycle6"/>
    <dgm:cxn modelId="{142B6800-1C88-4A6F-BD97-C5EBE61E5B30}" type="presParOf" srcId="{8D6B894D-F01C-4262-992A-51CA41C80756}" destId="{E0FFFC4F-E533-4783-81A4-E8D94183321F}" srcOrd="13" destOrd="0" presId="urn:microsoft.com/office/officeart/2005/8/layout/cycle6"/>
    <dgm:cxn modelId="{90BBD325-42ED-4AF3-B71A-EFB5D6EF001C}" type="presParOf" srcId="{8D6B894D-F01C-4262-992A-51CA41C80756}" destId="{CFF93CC5-FB61-46A0-9EA8-F668B7C9BBDA}" srcOrd="14" destOrd="0" presId="urn:microsoft.com/office/officeart/2005/8/layout/cycle6"/>
    <dgm:cxn modelId="{CD75B5A4-198D-41FD-B914-FF13F50C2692}" type="presParOf" srcId="{8D6B894D-F01C-4262-992A-51CA41C80756}" destId="{89319C21-844C-4897-8C7F-30403ACCC8A0}" srcOrd="15" destOrd="0" presId="urn:microsoft.com/office/officeart/2005/8/layout/cycle6"/>
    <dgm:cxn modelId="{A8735F84-C6B7-4C6E-AFED-6412BD59F507}" type="presParOf" srcId="{8D6B894D-F01C-4262-992A-51CA41C80756}" destId="{909A6AB2-E397-4401-A76F-5408960166E1}" srcOrd="16" destOrd="0" presId="urn:microsoft.com/office/officeart/2005/8/layout/cycle6"/>
    <dgm:cxn modelId="{83EA8A35-B418-4832-B8AF-77CAA6276EEF}" type="presParOf" srcId="{8D6B894D-F01C-4262-992A-51CA41C80756}" destId="{44013EB9-3713-4EB9-9431-076CCA8D85DC}" srcOrd="17"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0FBF0-C6B7-4738-9FC1-120DDD6F11EE}">
      <dsp:nvSpPr>
        <dsp:cNvPr id="0" name=""/>
        <dsp:cNvSpPr/>
      </dsp:nvSpPr>
      <dsp:spPr>
        <a:xfrm>
          <a:off x="3323416" y="1362"/>
          <a:ext cx="1437448" cy="934341"/>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chemeClr val="accent5"/>
              </a:solidFill>
              <a:latin typeface="Century Gothic" panose="020B0502020202020204" pitchFamily="34" charset="0"/>
            </a:rPr>
            <a:t>Anxiety</a:t>
          </a:r>
        </a:p>
      </dsp:txBody>
      <dsp:txXfrm>
        <a:off x="3369027" y="46973"/>
        <a:ext cx="1346226" cy="843119"/>
      </dsp:txXfrm>
    </dsp:sp>
    <dsp:sp modelId="{9627ADD4-8B09-4A16-A238-0BBFDD9FF673}">
      <dsp:nvSpPr>
        <dsp:cNvPr id="0" name=""/>
        <dsp:cNvSpPr/>
      </dsp:nvSpPr>
      <dsp:spPr>
        <a:xfrm>
          <a:off x="1934025" y="498566"/>
          <a:ext cx="4403635" cy="4403635"/>
        </a:xfrm>
        <a:custGeom>
          <a:avLst/>
          <a:gdLst/>
          <a:ahLst/>
          <a:cxnLst/>
          <a:rect l="0" t="0" r="0" b="0"/>
          <a:pathLst>
            <a:path>
              <a:moveTo>
                <a:pt x="2836488" y="93454"/>
              </a:moveTo>
              <a:arcTo wR="2201817" hR="2201817" stAng="17205189" swAng="1554806"/>
            </a:path>
          </a:pathLst>
        </a:custGeom>
        <a:noFill/>
        <a:ln w="63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4E7F0F8E-AC22-4CA5-B155-D7E732033C1E}">
      <dsp:nvSpPr>
        <dsp:cNvPr id="0" name=""/>
        <dsp:cNvSpPr/>
      </dsp:nvSpPr>
      <dsp:spPr>
        <a:xfrm>
          <a:off x="5272446" y="1088206"/>
          <a:ext cx="1437448" cy="934341"/>
        </a:xfrm>
        <a:prstGeom prst="roundRect">
          <a:avLst/>
        </a:prstGeom>
        <a:solidFill>
          <a:schemeClr val="accent3">
            <a:hueOff val="-592772"/>
            <a:satOff val="8336"/>
            <a:lumOff val="211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solidFill>
                <a:schemeClr val="accent5"/>
              </a:solidFill>
              <a:latin typeface="Century Gothic" panose="020B0502020202020204" pitchFamily="34" charset="0"/>
            </a:rPr>
            <a:t>Depression</a:t>
          </a:r>
        </a:p>
      </dsp:txBody>
      <dsp:txXfrm>
        <a:off x="5318057" y="1133817"/>
        <a:ext cx="1346226" cy="843119"/>
      </dsp:txXfrm>
    </dsp:sp>
    <dsp:sp modelId="{3AEAB734-60CE-4875-91AC-DF04663F2F0F}">
      <dsp:nvSpPr>
        <dsp:cNvPr id="0" name=""/>
        <dsp:cNvSpPr/>
      </dsp:nvSpPr>
      <dsp:spPr>
        <a:xfrm>
          <a:off x="1864291" y="393661"/>
          <a:ext cx="4403635" cy="4403635"/>
        </a:xfrm>
        <a:custGeom>
          <a:avLst/>
          <a:gdLst/>
          <a:ahLst/>
          <a:cxnLst/>
          <a:rect l="0" t="0" r="0" b="0"/>
          <a:pathLst>
            <a:path>
              <a:moveTo>
                <a:pt x="4331088" y="1641276"/>
              </a:moveTo>
              <a:arcTo wR="2201817" hR="2201817" stAng="20715074" swAng="1991322"/>
            </a:path>
          </a:pathLst>
        </a:custGeom>
        <a:noFill/>
        <a:ln w="6350" cap="flat" cmpd="sng" algn="ctr">
          <a:solidFill>
            <a:schemeClr val="accent3">
              <a:hueOff val="-592772"/>
              <a:satOff val="8336"/>
              <a:lumOff val="2118"/>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9EB32C16-2050-41C8-8919-36024CFBDA2D}">
      <dsp:nvSpPr>
        <dsp:cNvPr id="0" name=""/>
        <dsp:cNvSpPr/>
      </dsp:nvSpPr>
      <dsp:spPr>
        <a:xfrm>
          <a:off x="5159696" y="3304089"/>
          <a:ext cx="1578548" cy="934341"/>
        </a:xfrm>
        <a:prstGeom prst="roundRect">
          <a:avLst/>
        </a:prstGeom>
        <a:solidFill>
          <a:schemeClr val="accent3">
            <a:hueOff val="-1185545"/>
            <a:satOff val="16673"/>
            <a:lumOff val="423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accent5"/>
              </a:solidFill>
              <a:latin typeface="Century Gothic" panose="020B0502020202020204" pitchFamily="34" charset="0"/>
            </a:rPr>
            <a:t>Suicide and   Non-Suicidal Self-Injury</a:t>
          </a:r>
        </a:p>
      </dsp:txBody>
      <dsp:txXfrm>
        <a:off x="5205307" y="3349700"/>
        <a:ext cx="1487326" cy="843119"/>
      </dsp:txXfrm>
    </dsp:sp>
    <dsp:sp modelId="{A427A3A5-2D65-4904-8D4C-847087658845}">
      <dsp:nvSpPr>
        <dsp:cNvPr id="0" name=""/>
        <dsp:cNvSpPr/>
      </dsp:nvSpPr>
      <dsp:spPr>
        <a:xfrm>
          <a:off x="1840323" y="468533"/>
          <a:ext cx="4403635" cy="4403635"/>
        </a:xfrm>
        <a:custGeom>
          <a:avLst/>
          <a:gdLst/>
          <a:ahLst/>
          <a:cxnLst/>
          <a:rect l="0" t="0" r="0" b="0"/>
          <a:pathLst>
            <a:path>
              <a:moveTo>
                <a:pt x="3740551" y="3776713"/>
              </a:moveTo>
              <a:arcTo wR="2201817" hR="2201817" stAng="2739925" swAng="1501771"/>
            </a:path>
          </a:pathLst>
        </a:custGeom>
        <a:noFill/>
        <a:ln w="6350" cap="flat" cmpd="sng" algn="ctr">
          <a:solidFill>
            <a:schemeClr val="accent3">
              <a:hueOff val="-1185545"/>
              <a:satOff val="16673"/>
              <a:lumOff val="4235"/>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6EE3DDF8-02F6-405A-9FF7-78ABA41C16C2}">
      <dsp:nvSpPr>
        <dsp:cNvPr id="0" name=""/>
        <dsp:cNvSpPr/>
      </dsp:nvSpPr>
      <dsp:spPr>
        <a:xfrm>
          <a:off x="3323416" y="4404997"/>
          <a:ext cx="1437448" cy="934341"/>
        </a:xfrm>
        <a:prstGeom prst="roundRect">
          <a:avLst/>
        </a:prstGeom>
        <a:solidFill>
          <a:schemeClr val="accent3">
            <a:hueOff val="-1778317"/>
            <a:satOff val="25009"/>
            <a:lumOff val="635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solidFill>
                <a:schemeClr val="accent5"/>
              </a:solidFill>
              <a:latin typeface="Century Gothic" panose="020B0502020202020204" pitchFamily="34" charset="0"/>
            </a:rPr>
            <a:t>Trauma</a:t>
          </a:r>
        </a:p>
      </dsp:txBody>
      <dsp:txXfrm>
        <a:off x="3369027" y="4450608"/>
        <a:ext cx="1346226" cy="843119"/>
      </dsp:txXfrm>
    </dsp:sp>
    <dsp:sp modelId="{F8CFB35A-AC98-41FF-B345-9CDE66634DAF}">
      <dsp:nvSpPr>
        <dsp:cNvPr id="0" name=""/>
        <dsp:cNvSpPr/>
      </dsp:nvSpPr>
      <dsp:spPr>
        <a:xfrm>
          <a:off x="1840323" y="468533"/>
          <a:ext cx="4403635" cy="4403635"/>
        </a:xfrm>
        <a:custGeom>
          <a:avLst/>
          <a:gdLst/>
          <a:ahLst/>
          <a:cxnLst/>
          <a:rect l="0" t="0" r="0" b="0"/>
          <a:pathLst>
            <a:path>
              <a:moveTo>
                <a:pt x="1473901" y="4279830"/>
              </a:moveTo>
              <a:arcTo wR="2201817" hR="2201817" stAng="6558304" swAng="1501771"/>
            </a:path>
          </a:pathLst>
        </a:custGeom>
        <a:noFill/>
        <a:ln w="6350" cap="flat" cmpd="sng" algn="ctr">
          <a:solidFill>
            <a:schemeClr val="accent3">
              <a:hueOff val="-1778317"/>
              <a:satOff val="25009"/>
              <a:lumOff val="6353"/>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DAD3C206-8E80-48B5-B0A6-DA23BA5EDC3E}">
      <dsp:nvSpPr>
        <dsp:cNvPr id="0" name=""/>
        <dsp:cNvSpPr/>
      </dsp:nvSpPr>
      <dsp:spPr>
        <a:xfrm>
          <a:off x="1416586" y="3304089"/>
          <a:ext cx="1437448" cy="934341"/>
        </a:xfrm>
        <a:prstGeom prst="roundRect">
          <a:avLst/>
        </a:prstGeom>
        <a:solidFill>
          <a:schemeClr val="accent3">
            <a:hueOff val="-2371089"/>
            <a:satOff val="33346"/>
            <a:lumOff val="847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a:solidFill>
                <a:schemeClr val="accent5"/>
              </a:solidFill>
              <a:latin typeface="Century Gothic" panose="020B0502020202020204" pitchFamily="34" charset="0"/>
            </a:rPr>
            <a:t>Psychosis</a:t>
          </a:r>
          <a:endParaRPr lang="en-US" sz="1800" kern="1200" dirty="0">
            <a:solidFill>
              <a:schemeClr val="accent5"/>
            </a:solidFill>
            <a:latin typeface="Century Gothic" panose="020B0502020202020204" pitchFamily="34" charset="0"/>
          </a:endParaRPr>
        </a:p>
      </dsp:txBody>
      <dsp:txXfrm>
        <a:off x="1462197" y="3349700"/>
        <a:ext cx="1346226" cy="843119"/>
      </dsp:txXfrm>
    </dsp:sp>
    <dsp:sp modelId="{CFF93CC5-FB61-46A0-9EA8-F668B7C9BBDA}">
      <dsp:nvSpPr>
        <dsp:cNvPr id="0" name=""/>
        <dsp:cNvSpPr/>
      </dsp:nvSpPr>
      <dsp:spPr>
        <a:xfrm>
          <a:off x="1840323" y="468533"/>
          <a:ext cx="4403635" cy="4403635"/>
        </a:xfrm>
        <a:custGeom>
          <a:avLst/>
          <a:gdLst/>
          <a:ahLst/>
          <a:cxnLst/>
          <a:rect l="0" t="0" r="0" b="0"/>
          <a:pathLst>
            <a:path>
              <a:moveTo>
                <a:pt x="89561" y="2823406"/>
              </a:moveTo>
              <a:arcTo wR="2201817" hR="2201817" stAng="9816122" swAng="1967755"/>
            </a:path>
          </a:pathLst>
        </a:custGeom>
        <a:noFill/>
        <a:ln w="6350" cap="flat" cmpd="sng" algn="ctr">
          <a:solidFill>
            <a:schemeClr val="accent3">
              <a:hueOff val="-2371089"/>
              <a:satOff val="33346"/>
              <a:lumOff val="8470"/>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89319C21-844C-4897-8C7F-30403ACCC8A0}">
      <dsp:nvSpPr>
        <dsp:cNvPr id="0" name=""/>
        <dsp:cNvSpPr/>
      </dsp:nvSpPr>
      <dsp:spPr>
        <a:xfrm>
          <a:off x="1416586" y="1102271"/>
          <a:ext cx="1437448" cy="934341"/>
        </a:xfrm>
        <a:prstGeom prst="roundRect">
          <a:avLst/>
        </a:prstGeom>
        <a:solidFill>
          <a:schemeClr val="accent3">
            <a:hueOff val="-2963862"/>
            <a:satOff val="41682"/>
            <a:lumOff val="1058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chemeClr val="accent5"/>
              </a:solidFill>
              <a:latin typeface="Century Gothic" panose="020B0502020202020204" pitchFamily="34" charset="0"/>
            </a:rPr>
            <a:t>Substance Use Disorder</a:t>
          </a:r>
        </a:p>
      </dsp:txBody>
      <dsp:txXfrm>
        <a:off x="1462197" y="1147882"/>
        <a:ext cx="1346226" cy="843119"/>
      </dsp:txXfrm>
    </dsp:sp>
    <dsp:sp modelId="{44013EB9-3713-4EB9-9431-076CCA8D85DC}">
      <dsp:nvSpPr>
        <dsp:cNvPr id="0" name=""/>
        <dsp:cNvSpPr/>
      </dsp:nvSpPr>
      <dsp:spPr>
        <a:xfrm>
          <a:off x="1840323" y="468533"/>
          <a:ext cx="4403635" cy="4403635"/>
        </a:xfrm>
        <a:custGeom>
          <a:avLst/>
          <a:gdLst/>
          <a:ahLst/>
          <a:cxnLst/>
          <a:rect l="0" t="0" r="0" b="0"/>
          <a:pathLst>
            <a:path>
              <a:moveTo>
                <a:pt x="663083" y="626921"/>
              </a:moveTo>
              <a:arcTo wR="2201817" hR="2201817" stAng="13539925" swAng="1501771"/>
            </a:path>
          </a:pathLst>
        </a:custGeom>
        <a:noFill/>
        <a:ln w="6350" cap="flat" cmpd="sng" algn="ctr">
          <a:solidFill>
            <a:schemeClr val="accent3">
              <a:hueOff val="-2963862"/>
              <a:satOff val="41682"/>
              <a:lumOff val="10588"/>
              <a:alphaOff val="0"/>
            </a:schemeClr>
          </a:solidFill>
          <a:prstDash val="solid"/>
          <a:miter lim="800000"/>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5482CF3-B710-43C4-9B60-0BD4382244E4}" type="datetimeFigureOut">
              <a:rPr lang="en-US" smtClean="0"/>
              <a:t>4/19/2019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D5E0EB0-EAFC-4D69-B966-B28B96B37054}" type="slidenum">
              <a:rPr lang="en-US" smtClean="0"/>
              <a:t>‹#›</a:t>
            </a:fld>
            <a:endParaRPr lang="en-US"/>
          </a:p>
        </p:txBody>
      </p:sp>
    </p:spTree>
    <p:extLst>
      <p:ext uri="{BB962C8B-B14F-4D97-AF65-F5344CB8AC3E}">
        <p14:creationId xmlns:p14="http://schemas.microsoft.com/office/powerpoint/2010/main" val="3937326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FE5C0DB-B5C2-4A8E-A2DA-16743CC8B446}" type="datetimeFigureOut">
              <a:rPr lang="en-US" smtClean="0"/>
              <a:t>4/19/2019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BC7246C-F445-4715-BDF2-FE744D835549}" type="slidenum">
              <a:rPr lang="en-US" smtClean="0"/>
              <a:t>‹#›</a:t>
            </a:fld>
            <a:endParaRPr lang="en-US"/>
          </a:p>
        </p:txBody>
      </p:sp>
    </p:spTree>
    <p:extLst>
      <p:ext uri="{BB962C8B-B14F-4D97-AF65-F5344CB8AC3E}">
        <p14:creationId xmlns:p14="http://schemas.microsoft.com/office/powerpoint/2010/main" val="300498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9900" y="722313"/>
            <a:ext cx="6432550" cy="36195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6355" rtl="0" eaLnBrk="1" fontAlgn="auto" latinLnBrk="0" hangingPunct="1">
              <a:lnSpc>
                <a:spcPct val="100000"/>
              </a:lnSpc>
              <a:spcBef>
                <a:spcPts val="0"/>
              </a:spcBef>
              <a:spcAft>
                <a:spcPts val="0"/>
              </a:spcAft>
              <a:buClrTx/>
              <a:buSzTx/>
              <a:buFontTx/>
              <a:buNone/>
              <a:tabLst/>
              <a:defRPr/>
            </a:pPr>
            <a:fld id="{0ECF4918-0FA5-4E44-AD03-86406AFDBC1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6355"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7447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Self Care Activity : What are some ways students or we as professionals can take advantage of self care?</a:t>
            </a:r>
          </a:p>
          <a:p>
            <a:endParaRPr lang="en-US" dirty="0"/>
          </a:p>
        </p:txBody>
      </p:sp>
      <p:sp>
        <p:nvSpPr>
          <p:cNvPr id="4" name="Slide Number Placeholder 3"/>
          <p:cNvSpPr>
            <a:spLocks noGrp="1"/>
          </p:cNvSpPr>
          <p:nvPr>
            <p:ph type="sldNum" sz="quarter" idx="10"/>
          </p:nvPr>
        </p:nvSpPr>
        <p:spPr/>
        <p:txBody>
          <a:bodyPr/>
          <a:lstStyle/>
          <a:p>
            <a:fld id="{1BC7246C-F445-4715-BDF2-FE744D835549}" type="slidenum">
              <a:rPr lang="en-US" smtClean="0"/>
              <a:t>32</a:t>
            </a:fld>
            <a:endParaRPr lang="en-US"/>
          </a:p>
        </p:txBody>
      </p:sp>
    </p:spTree>
    <p:extLst>
      <p:ext uri="{BB962C8B-B14F-4D97-AF65-F5344CB8AC3E}">
        <p14:creationId xmlns:p14="http://schemas.microsoft.com/office/powerpoint/2010/main" val="2719672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C7246C-F445-4715-BDF2-FE744D835549}" type="slidenum">
              <a:rPr lang="en-US" smtClean="0"/>
              <a:t>34</a:t>
            </a:fld>
            <a:endParaRPr lang="en-US"/>
          </a:p>
        </p:txBody>
      </p:sp>
    </p:spTree>
    <p:extLst>
      <p:ext uri="{BB962C8B-B14F-4D97-AF65-F5344CB8AC3E}">
        <p14:creationId xmlns:p14="http://schemas.microsoft.com/office/powerpoint/2010/main" val="2144989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 Mental Health First Aid necessary? Mental crises can happen anywhere. So you need to be </a:t>
            </a:r>
            <a:r>
              <a:rPr lang="en-US" b="1" dirty="0"/>
              <a:t>prepared</a:t>
            </a:r>
            <a:r>
              <a:rPr lang="en-US" dirty="0"/>
              <a:t>. (2) Also, mental illnesses are common. We want to break down the stigma attached to mental illness so people can seek the help they need. (3) Many people often do not know what to say when facing someone with a mental crisis. As a concerned friend or co-worker, learn how to have the conversation and (4) learn how to step in and offer support.</a:t>
            </a:r>
          </a:p>
        </p:txBody>
      </p:sp>
      <p:sp>
        <p:nvSpPr>
          <p:cNvPr id="4" name="Slide Number Placeholder 3"/>
          <p:cNvSpPr>
            <a:spLocks noGrp="1"/>
          </p:cNvSpPr>
          <p:nvPr>
            <p:ph type="sldNum" sz="quarter" idx="10"/>
          </p:nvPr>
        </p:nvSpPr>
        <p:spPr/>
        <p:txBody>
          <a:bodyPr/>
          <a:lstStyle/>
          <a:p>
            <a:fld id="{1BC7246C-F445-4715-BDF2-FE744D835549}" type="slidenum">
              <a:rPr lang="en-US" smtClean="0"/>
              <a:t>36</a:t>
            </a:fld>
            <a:endParaRPr lang="en-US"/>
          </a:p>
        </p:txBody>
      </p:sp>
    </p:spTree>
    <p:extLst>
      <p:ext uri="{BB962C8B-B14F-4D97-AF65-F5344CB8AC3E}">
        <p14:creationId xmlns:p14="http://schemas.microsoft.com/office/powerpoint/2010/main" val="128396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6355"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6355"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491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6355" rtl="0" eaLnBrk="1" fontAlgn="auto" latinLnBrk="0" hangingPunct="1">
              <a:lnSpc>
                <a:spcPct val="100000"/>
              </a:lnSpc>
              <a:spcBef>
                <a:spcPts val="0"/>
              </a:spcBef>
              <a:spcAft>
                <a:spcPts val="0"/>
              </a:spcAft>
              <a:buClrTx/>
              <a:buSzTx/>
              <a:buFontTx/>
              <a:buNone/>
              <a:tabLst/>
              <a:defRPr/>
            </a:pPr>
            <a:fld id="{F93199CD-3E1B-4AE6-990F-76F925F5EA9F}"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6355"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6762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Mental illness is more prevalent than the general media and the public think. The more awareness we bring to the mental health conversation, the more apt people may become toward getting help. The average time a person waits before seeking treatment is 10 years. As with any illness the longer treatment is delayed, the more serious symptoms can become.</a:t>
            </a:r>
          </a:p>
        </p:txBody>
      </p:sp>
      <p:sp>
        <p:nvSpPr>
          <p:cNvPr id="4" name="Slide Number Placeholder 3"/>
          <p:cNvSpPr>
            <a:spLocks noGrp="1"/>
          </p:cNvSpPr>
          <p:nvPr>
            <p:ph type="sldNum" sz="quarter" idx="10"/>
          </p:nvPr>
        </p:nvSpPr>
        <p:spPr/>
        <p:txBody>
          <a:bodyPr/>
          <a:lstStyle/>
          <a:p>
            <a:fld id="{1BC7246C-F445-4715-BDF2-FE744D835549}" type="slidenum">
              <a:rPr lang="en-US" smtClean="0"/>
              <a:t>8</a:t>
            </a:fld>
            <a:endParaRPr lang="en-US"/>
          </a:p>
        </p:txBody>
      </p:sp>
    </p:spTree>
    <p:extLst>
      <p:ext uri="{BB962C8B-B14F-4D97-AF65-F5344CB8AC3E}">
        <p14:creationId xmlns:p14="http://schemas.microsoft.com/office/powerpoint/2010/main" val="513298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signs and symptoms for each</a:t>
            </a:r>
          </a:p>
          <a:p>
            <a:r>
              <a:rPr lang="en-US" dirty="0"/>
              <a:t>Other Crises can include: homelessness, domestic violence, resource access/needs</a:t>
            </a:r>
          </a:p>
        </p:txBody>
      </p:sp>
      <p:sp>
        <p:nvSpPr>
          <p:cNvPr id="4" name="Slide Number Placeholder 3"/>
          <p:cNvSpPr>
            <a:spLocks noGrp="1"/>
          </p:cNvSpPr>
          <p:nvPr>
            <p:ph type="sldNum" sz="quarter" idx="5"/>
          </p:nvPr>
        </p:nvSpPr>
        <p:spPr/>
        <p:txBody>
          <a:bodyPr/>
          <a:lstStyle/>
          <a:p>
            <a:fld id="{1BC7246C-F445-4715-BDF2-FE744D835549}" type="slidenum">
              <a:rPr lang="en-US" smtClean="0"/>
              <a:t>17</a:t>
            </a:fld>
            <a:endParaRPr lang="en-US"/>
          </a:p>
        </p:txBody>
      </p:sp>
    </p:spTree>
    <p:extLst>
      <p:ext uri="{BB962C8B-B14F-4D97-AF65-F5344CB8AC3E}">
        <p14:creationId xmlns:p14="http://schemas.microsoft.com/office/powerpoint/2010/main" val="1676682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a:t>
            </a:r>
            <a:r>
              <a:rPr lang="en-US" sz="1200" kern="1200" dirty="0">
                <a:solidFill>
                  <a:schemeClr val="tx1"/>
                </a:solidFill>
                <a:effectLst/>
                <a:latin typeface="+mn-lt"/>
                <a:ea typeface="+mn-ea"/>
                <a:cs typeface="+mn-cs"/>
              </a:rPr>
              <a:t>What is YOUR role in this situation? What are some helpful/unhelpful ways to address the situation? Develop a list of helpful tactics to approaching a student in crisis: a. what tone do you use? B. what questions do you ask? Presenters provide a list of referrals for mental health / 211 resources. </a:t>
            </a:r>
          </a:p>
          <a:p>
            <a:endParaRPr lang="en-US" dirty="0"/>
          </a:p>
          <a:p>
            <a:r>
              <a:rPr lang="en-US" sz="1200" b="1" dirty="0"/>
              <a:t>Helpful VS Unhelpful tones/responses?</a:t>
            </a:r>
          </a:p>
          <a:p>
            <a:endParaRPr lang="en-US" sz="1200" b="1" dirty="0"/>
          </a:p>
          <a:p>
            <a:r>
              <a:rPr lang="en-US" sz="1200" b="1" dirty="0"/>
              <a:t>What questions do you ask?</a:t>
            </a:r>
          </a:p>
          <a:p>
            <a:endParaRPr lang="en-US" dirty="0"/>
          </a:p>
        </p:txBody>
      </p:sp>
      <p:sp>
        <p:nvSpPr>
          <p:cNvPr id="4" name="Slide Number Placeholder 3"/>
          <p:cNvSpPr>
            <a:spLocks noGrp="1"/>
          </p:cNvSpPr>
          <p:nvPr>
            <p:ph type="sldNum" sz="quarter" idx="10"/>
          </p:nvPr>
        </p:nvSpPr>
        <p:spPr/>
        <p:txBody>
          <a:bodyPr/>
          <a:lstStyle/>
          <a:p>
            <a:fld id="{1BC7246C-F445-4715-BDF2-FE744D835549}" type="slidenum">
              <a:rPr lang="en-US" smtClean="0"/>
              <a:t>23</a:t>
            </a:fld>
            <a:endParaRPr lang="en-US"/>
          </a:p>
        </p:txBody>
      </p:sp>
    </p:spTree>
    <p:extLst>
      <p:ext uri="{BB962C8B-B14F-4D97-AF65-F5344CB8AC3E}">
        <p14:creationId xmlns:p14="http://schemas.microsoft.com/office/powerpoint/2010/main" val="90994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C7246C-F445-4715-BDF2-FE744D835549}" type="slidenum">
              <a:rPr lang="en-US" smtClean="0"/>
              <a:t>24</a:t>
            </a:fld>
            <a:endParaRPr lang="en-US"/>
          </a:p>
        </p:txBody>
      </p:sp>
    </p:spTree>
    <p:extLst>
      <p:ext uri="{BB962C8B-B14F-4D97-AF65-F5344CB8AC3E}">
        <p14:creationId xmlns:p14="http://schemas.microsoft.com/office/powerpoint/2010/main" val="665375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training helps employees from all levels to identify, understand, and respond to signs of addictions and mental illnesses</a:t>
            </a:r>
          </a:p>
        </p:txBody>
      </p:sp>
      <p:sp>
        <p:nvSpPr>
          <p:cNvPr id="4" name="Slide Number Placeholder 3"/>
          <p:cNvSpPr>
            <a:spLocks noGrp="1"/>
          </p:cNvSpPr>
          <p:nvPr>
            <p:ph type="sldNum" sz="quarter" idx="10"/>
          </p:nvPr>
        </p:nvSpPr>
        <p:spPr/>
        <p:txBody>
          <a:bodyPr/>
          <a:lstStyle/>
          <a:p>
            <a:fld id="{1BC7246C-F445-4715-BDF2-FE744D835549}" type="slidenum">
              <a:rPr lang="en-US" smtClean="0"/>
              <a:t>25</a:t>
            </a:fld>
            <a:endParaRPr lang="en-US"/>
          </a:p>
        </p:txBody>
      </p:sp>
    </p:spTree>
    <p:extLst>
      <p:ext uri="{BB962C8B-B14F-4D97-AF65-F5344CB8AC3E}">
        <p14:creationId xmlns:p14="http://schemas.microsoft.com/office/powerpoint/2010/main" val="1200076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South Carolina ranks as having less than 1% of its population trained in Mental Health First Aid. However it is 45</a:t>
            </a:r>
            <a:r>
              <a:rPr lang="en-US" baseline="30000" dirty="0"/>
              <a:t>th</a:t>
            </a:r>
            <a:r>
              <a:rPr lang="en-US" dirty="0"/>
              <a:t> in the nation in overall mental health rankings. This ranking </a:t>
            </a:r>
            <a:r>
              <a:rPr lang="en-US" sz="1200" b="0" i="0" kern="1200" dirty="0">
                <a:solidFill>
                  <a:schemeClr val="tx1"/>
                </a:solidFill>
                <a:effectLst/>
                <a:latin typeface="+mn-lt"/>
                <a:ea typeface="+mn-ea"/>
                <a:cs typeface="+mn-cs"/>
              </a:rPr>
              <a:t>indicates a higher prevalence of mental illness and lower rates of access to care. (according to Mental Health America - The State of Mental Health in America, Ranking the states.)</a:t>
            </a:r>
            <a:endParaRPr lang="en-US" dirty="0"/>
          </a:p>
        </p:txBody>
      </p:sp>
      <p:sp>
        <p:nvSpPr>
          <p:cNvPr id="4" name="Slide Number Placeholder 3"/>
          <p:cNvSpPr>
            <a:spLocks noGrp="1"/>
          </p:cNvSpPr>
          <p:nvPr>
            <p:ph type="sldNum" sz="quarter" idx="10"/>
          </p:nvPr>
        </p:nvSpPr>
        <p:spPr/>
        <p:txBody>
          <a:bodyPr/>
          <a:lstStyle/>
          <a:p>
            <a:fld id="{1BC7246C-F445-4715-BDF2-FE744D835549}" type="slidenum">
              <a:rPr lang="en-US" smtClean="0"/>
              <a:t>27</a:t>
            </a:fld>
            <a:endParaRPr lang="en-US"/>
          </a:p>
        </p:txBody>
      </p:sp>
    </p:spTree>
    <p:extLst>
      <p:ext uri="{BB962C8B-B14F-4D97-AF65-F5344CB8AC3E}">
        <p14:creationId xmlns:p14="http://schemas.microsoft.com/office/powerpoint/2010/main" val="1659992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84450ABE-560E-4020-BF49-30EC358555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39F58ED6-531B-435D-9B16-73E40ACE80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Mental Health First Aiders are teachers, first responders and veterans. They’re neighbors, parents, coworkers and friends. They’re people in recovery, and those supporting a family member. They’re First Ladies and Mayors. Mental Health First Aiders are anyone who wants to make their community healthier, happier and safer for all.</a:t>
            </a:r>
          </a:p>
        </p:txBody>
      </p:sp>
      <p:sp>
        <p:nvSpPr>
          <p:cNvPr id="39940" name="Slide Number Placeholder 3">
            <a:extLst>
              <a:ext uri="{FF2B5EF4-FFF2-40B4-BE49-F238E27FC236}">
                <a16:creationId xmlns:a16="http://schemas.microsoft.com/office/drawing/2014/main" id="{3DCC1161-8A9A-4902-9DCE-B13FE12D83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37931725" indent="-37474525">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DB9E638B-C477-4AF9-9F56-2D4EC2227E26}" type="slidenum">
              <a:rPr lang="en-US" altLang="en-US" smtClean="0"/>
              <a:pPr/>
              <a:t>28</a:t>
            </a:fld>
            <a:endParaRPr lang="en-US" altLang="en-US"/>
          </a:p>
        </p:txBody>
      </p:sp>
    </p:spTree>
    <p:extLst>
      <p:ext uri="{BB962C8B-B14F-4D97-AF65-F5344CB8AC3E}">
        <p14:creationId xmlns:p14="http://schemas.microsoft.com/office/powerpoint/2010/main" val="3996741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model for Mental Health First Aid can be introduced once a person is becoming unwell. It is the initial help to a person experience a mental health concern.</a:t>
            </a:r>
          </a:p>
        </p:txBody>
      </p:sp>
      <p:sp>
        <p:nvSpPr>
          <p:cNvPr id="4" name="Slide Number Placeholder 3"/>
          <p:cNvSpPr>
            <a:spLocks noGrp="1"/>
          </p:cNvSpPr>
          <p:nvPr>
            <p:ph type="sldNum" sz="quarter" idx="10"/>
          </p:nvPr>
        </p:nvSpPr>
        <p:spPr/>
        <p:txBody>
          <a:bodyPr/>
          <a:lstStyle/>
          <a:p>
            <a:fld id="{1BC7246C-F445-4715-BDF2-FE744D835549}" type="slidenum">
              <a:rPr lang="en-US" smtClean="0"/>
              <a:t>30</a:t>
            </a:fld>
            <a:endParaRPr lang="en-US"/>
          </a:p>
        </p:txBody>
      </p:sp>
    </p:spTree>
    <p:extLst>
      <p:ext uri="{BB962C8B-B14F-4D97-AF65-F5344CB8AC3E}">
        <p14:creationId xmlns:p14="http://schemas.microsoft.com/office/powerpoint/2010/main" val="1919839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_w_tagline">
    <p:bg>
      <p:bgPr>
        <a:solidFill>
          <a:schemeClr val="accent2"/>
        </a:solidFill>
        <a:effectLst/>
      </p:bgPr>
    </p:bg>
    <p:spTree>
      <p:nvGrpSpPr>
        <p:cNvPr id="1" name=""/>
        <p:cNvGrpSpPr/>
        <p:nvPr/>
      </p:nvGrpSpPr>
      <p:grpSpPr>
        <a:xfrm>
          <a:off x="0" y="0"/>
          <a:ext cx="0" cy="0"/>
          <a:chOff x="0" y="0"/>
          <a:chExt cx="0" cy="0"/>
        </a:xfrm>
      </p:grpSpPr>
      <p:sp>
        <p:nvSpPr>
          <p:cNvPr id="8" name="Oval 7"/>
          <p:cNvSpPr/>
          <p:nvPr userDrawn="1"/>
        </p:nvSpPr>
        <p:spPr>
          <a:xfrm>
            <a:off x="9210675" y="-152399"/>
            <a:ext cx="5076825" cy="7143750"/>
          </a:xfrm>
          <a:prstGeom prst="ellipse">
            <a:avLst/>
          </a:prstGeom>
          <a:solidFill>
            <a:srgbClr val="FAF8CF">
              <a:alpha val="80000"/>
            </a:srgb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080" y="942975"/>
            <a:ext cx="10626395" cy="2828925"/>
          </a:xfrm>
          <a:prstGeom prst="rect">
            <a:avLst/>
          </a:prstGeom>
          <a:effectLst>
            <a:outerShdw blurRad="50800" dist="25400" dir="8100000" algn="tr" rotWithShape="0">
              <a:prstClr val="black">
                <a:alpha val="50000"/>
              </a:prstClr>
            </a:outerShdw>
          </a:effectLst>
        </p:spPr>
      </p:pic>
      <p:sp>
        <p:nvSpPr>
          <p:cNvPr id="3" name="TextBox 2"/>
          <p:cNvSpPr txBox="1"/>
          <p:nvPr userDrawn="1"/>
        </p:nvSpPr>
        <p:spPr>
          <a:xfrm>
            <a:off x="647700" y="3800475"/>
            <a:ext cx="10815400" cy="877163"/>
          </a:xfrm>
          <a:prstGeom prst="rect">
            <a:avLst/>
          </a:prstGeom>
          <a:noFill/>
          <a:effectLst>
            <a:outerShdw blurRad="50800" dist="25400" dir="8100000" algn="tr" rotWithShape="0">
              <a:prstClr val="black">
                <a:alpha val="50000"/>
              </a:prstClr>
            </a:outerShdw>
          </a:effectLst>
        </p:spPr>
        <p:txBody>
          <a:bodyPr wrap="square" rtlCol="0">
            <a:spAutoFit/>
          </a:bodyPr>
          <a:lstStyle/>
          <a:p>
            <a:pPr algn="ctr"/>
            <a:r>
              <a:rPr lang="en-US" sz="5100" dirty="0">
                <a:solidFill>
                  <a:srgbClr val="006838"/>
                </a:solidFill>
                <a:latin typeface="Century Gothic" panose="020B0502020202020204" pitchFamily="34" charset="0"/>
              </a:rPr>
              <a:t>Innovation. Inspiration. Education.</a:t>
            </a:r>
          </a:p>
        </p:txBody>
      </p:sp>
    </p:spTree>
    <p:extLst>
      <p:ext uri="{BB962C8B-B14F-4D97-AF65-F5344CB8AC3E}">
        <p14:creationId xmlns:p14="http://schemas.microsoft.com/office/powerpoint/2010/main" val="4234005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Oval 7"/>
          <p:cNvSpPr/>
          <p:nvPr userDrawn="1"/>
        </p:nvSpPr>
        <p:spPr>
          <a:xfrm>
            <a:off x="11129962" y="5477669"/>
            <a:ext cx="1362075" cy="1490663"/>
          </a:xfrm>
          <a:prstGeom prst="ellipse">
            <a:avLst/>
          </a:prstGeom>
          <a:solidFill>
            <a:schemeClr val="accent2">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1" y="681038"/>
            <a:ext cx="10963274" cy="921543"/>
          </a:xfrm>
        </p:spPr>
        <p:txBody>
          <a:bodyPr anchor="t" anchorCtr="0"/>
          <a:lstStyle>
            <a:lvl1pPr>
              <a:defRPr sz="6000"/>
            </a:lvl1pPr>
          </a:lstStyle>
          <a:p>
            <a:r>
              <a:rPr lang="en-US" dirty="0"/>
              <a:t>Click to edit Master title style</a:t>
            </a:r>
          </a:p>
        </p:txBody>
      </p:sp>
      <p:sp>
        <p:nvSpPr>
          <p:cNvPr id="3" name="Text Placeholder 2"/>
          <p:cNvSpPr>
            <a:spLocks noGrp="1"/>
          </p:cNvSpPr>
          <p:nvPr>
            <p:ph type="body" idx="1"/>
          </p:nvPr>
        </p:nvSpPr>
        <p:spPr>
          <a:xfrm>
            <a:off x="609601" y="1722438"/>
            <a:ext cx="10963274" cy="1500187"/>
          </a:xfrm>
        </p:spPr>
        <p:txBody>
          <a:bodyPr/>
          <a:lstStyle>
            <a:lvl1pPr marL="0" indent="0">
              <a:buNone/>
              <a:defRPr sz="2400">
                <a:solidFill>
                  <a:srgbClr val="FAF8C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87125" y="5705475"/>
            <a:ext cx="773430" cy="1104900"/>
          </a:xfrm>
          <a:prstGeom prst="rect">
            <a:avLst/>
          </a:prstGeom>
        </p:spPr>
      </p:pic>
    </p:spTree>
    <p:extLst>
      <p:ext uri="{BB962C8B-B14F-4D97-AF65-F5344CB8AC3E}">
        <p14:creationId xmlns:p14="http://schemas.microsoft.com/office/powerpoint/2010/main" val="2577062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0075" y="709613"/>
            <a:ext cx="10953750" cy="909637"/>
          </a:xfrm>
        </p:spPr>
        <p:txBody>
          <a:bodyPr anchor="t" anchorCtr="0"/>
          <a:lstStyle>
            <a:lvl1pPr>
              <a:defRPr sz="6000"/>
            </a:lvl1pPr>
          </a:lstStyle>
          <a:p>
            <a:r>
              <a:rPr lang="en-US" dirty="0"/>
              <a:t>Click to edit Master title style</a:t>
            </a:r>
          </a:p>
        </p:txBody>
      </p:sp>
      <p:sp>
        <p:nvSpPr>
          <p:cNvPr id="3" name="Text Placeholder 2"/>
          <p:cNvSpPr>
            <a:spLocks noGrp="1"/>
          </p:cNvSpPr>
          <p:nvPr>
            <p:ph type="body" idx="1"/>
          </p:nvPr>
        </p:nvSpPr>
        <p:spPr>
          <a:xfrm>
            <a:off x="600075" y="1739106"/>
            <a:ext cx="10953750" cy="1500187"/>
          </a:xfrm>
        </p:spPr>
        <p:txBody>
          <a:bodyPr/>
          <a:lstStyle>
            <a:lvl1pPr marL="0" indent="0">
              <a:buNone/>
              <a:defRPr sz="2400">
                <a:solidFill>
                  <a:srgbClr val="FAF8C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1826" y="5756275"/>
            <a:ext cx="3282950" cy="873976"/>
          </a:xfrm>
          <a:prstGeom prst="rect">
            <a:avLst/>
          </a:prstGeom>
          <a:effectLst>
            <a:outerShdw blurRad="50800" dist="38100" dir="2700000" algn="tl" rotWithShape="0">
              <a:prstClr val="black">
                <a:alpha val="40000"/>
              </a:prstClr>
            </a:outerShdw>
          </a:effectLst>
        </p:spPr>
      </p:pic>
      <p:cxnSp>
        <p:nvCxnSpPr>
          <p:cNvPr id="9" name="Straight Connector 8"/>
          <p:cNvCxnSpPr/>
          <p:nvPr userDrawn="1"/>
        </p:nvCxnSpPr>
        <p:spPr>
          <a:xfrm>
            <a:off x="122764" y="6376988"/>
            <a:ext cx="4314825" cy="0"/>
          </a:xfrm>
          <a:prstGeom prst="line">
            <a:avLst/>
          </a:prstGeom>
          <a:ln w="101600" cap="rnd">
            <a:solidFill>
              <a:srgbClr val="262626"/>
            </a:solidFill>
            <a:prstDash val="sysDot"/>
            <a:miter lim="800000"/>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836959" y="6381751"/>
            <a:ext cx="4355041" cy="0"/>
          </a:xfrm>
          <a:prstGeom prst="line">
            <a:avLst/>
          </a:prstGeom>
          <a:ln w="101600" cap="rnd">
            <a:solidFill>
              <a:srgbClr val="262626"/>
            </a:solidFill>
            <a:prstDash val="sysDot"/>
            <a:miter lim="800000"/>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114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0075" y="709614"/>
            <a:ext cx="10982325" cy="881061"/>
          </a:xfrm>
        </p:spPr>
        <p:txBody>
          <a:bodyPr anchor="t" anchorCtr="0"/>
          <a:lstStyle>
            <a:lvl1pPr>
              <a:defRPr sz="6000"/>
            </a:lvl1pPr>
          </a:lstStyle>
          <a:p>
            <a:r>
              <a:rPr lang="en-US" dirty="0"/>
              <a:t>Click to edit Master title style</a:t>
            </a:r>
          </a:p>
        </p:txBody>
      </p:sp>
      <p:sp>
        <p:nvSpPr>
          <p:cNvPr id="3" name="Text Placeholder 2"/>
          <p:cNvSpPr>
            <a:spLocks noGrp="1"/>
          </p:cNvSpPr>
          <p:nvPr>
            <p:ph type="body" idx="1"/>
          </p:nvPr>
        </p:nvSpPr>
        <p:spPr>
          <a:xfrm>
            <a:off x="600075" y="1739106"/>
            <a:ext cx="10982325" cy="1500187"/>
          </a:xfrm>
        </p:spPr>
        <p:txBody>
          <a:bodyPr/>
          <a:lstStyle>
            <a:lvl1pPr marL="0" indent="0">
              <a:buNone/>
              <a:defRPr sz="2400">
                <a:solidFill>
                  <a:srgbClr val="FAF8C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1826" y="5756275"/>
            <a:ext cx="3282950" cy="873976"/>
          </a:xfrm>
          <a:prstGeom prst="rect">
            <a:avLst/>
          </a:prstGeom>
          <a:effectLst>
            <a:outerShdw blurRad="50800" dist="38100" dir="2700000" algn="tl" rotWithShape="0">
              <a:prstClr val="black">
                <a:alpha val="40000"/>
              </a:prstClr>
            </a:outerShdw>
          </a:effectLst>
        </p:spPr>
      </p:pic>
      <p:cxnSp>
        <p:nvCxnSpPr>
          <p:cNvPr id="9" name="Straight Connector 8"/>
          <p:cNvCxnSpPr/>
          <p:nvPr userDrawn="1"/>
        </p:nvCxnSpPr>
        <p:spPr>
          <a:xfrm>
            <a:off x="190500" y="6491288"/>
            <a:ext cx="4171950" cy="0"/>
          </a:xfrm>
          <a:prstGeom prst="line">
            <a:avLst/>
          </a:prstGeom>
          <a:ln w="63500" cap="rnd">
            <a:solidFill>
              <a:srgbClr val="262626"/>
            </a:solidFill>
            <a:prstDash val="solid"/>
            <a:miter lim="800000"/>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829550" y="6491288"/>
            <a:ext cx="4133850" cy="0"/>
          </a:xfrm>
          <a:prstGeom prst="line">
            <a:avLst/>
          </a:prstGeom>
          <a:ln w="63500" cap="rnd" cmpd="sng">
            <a:solidFill>
              <a:srgbClr val="262626"/>
            </a:solidFill>
            <a:prstDash val="solid"/>
            <a:miter lim="800000"/>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0910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41826" y="136525"/>
            <a:ext cx="3282950" cy="873976"/>
          </a:xfrm>
          <a:prstGeom prst="rect">
            <a:avLst/>
          </a:prstGeom>
          <a:effectLst>
            <a:outerShdw blurRad="50800" dist="38100" dir="2700000" algn="tl" rotWithShape="0">
              <a:prstClr val="black">
                <a:alpha val="40000"/>
              </a:prstClr>
            </a:outerShdw>
          </a:effectLst>
        </p:spPr>
      </p:pic>
      <p:cxnSp>
        <p:nvCxnSpPr>
          <p:cNvPr id="9" name="Straight Connector 8"/>
          <p:cNvCxnSpPr/>
          <p:nvPr userDrawn="1"/>
        </p:nvCxnSpPr>
        <p:spPr>
          <a:xfrm>
            <a:off x="190500" y="871538"/>
            <a:ext cx="4171950" cy="0"/>
          </a:xfrm>
          <a:prstGeom prst="line">
            <a:avLst/>
          </a:prstGeom>
          <a:ln w="63500" cap="rnd">
            <a:solidFill>
              <a:srgbClr val="262626"/>
            </a:solidFill>
            <a:prstDash val="solid"/>
            <a:miter lim="800000"/>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7829550" y="871538"/>
            <a:ext cx="4133850" cy="0"/>
          </a:xfrm>
          <a:prstGeom prst="line">
            <a:avLst/>
          </a:prstGeom>
          <a:ln w="63500" cap="rnd" cmpd="sng">
            <a:solidFill>
              <a:srgbClr val="262626"/>
            </a:solidFill>
            <a:prstDash val="solid"/>
            <a:miter lim="800000"/>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61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_1">
    <p:spTree>
      <p:nvGrpSpPr>
        <p:cNvPr id="1" name=""/>
        <p:cNvGrpSpPr/>
        <p:nvPr/>
      </p:nvGrpSpPr>
      <p:grpSpPr>
        <a:xfrm>
          <a:off x="0" y="0"/>
          <a:ext cx="0" cy="0"/>
          <a:chOff x="0" y="0"/>
          <a:chExt cx="0" cy="0"/>
        </a:xfrm>
      </p:grpSpPr>
      <p:sp>
        <p:nvSpPr>
          <p:cNvPr id="5" name="Oval 4"/>
          <p:cNvSpPr/>
          <p:nvPr userDrawn="1"/>
        </p:nvSpPr>
        <p:spPr>
          <a:xfrm>
            <a:off x="9210675" y="-152399"/>
            <a:ext cx="5076825" cy="7143750"/>
          </a:xfrm>
          <a:prstGeom prst="ellipse">
            <a:avLst/>
          </a:prstGeom>
          <a:solidFill>
            <a:schemeClr val="accent1">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52921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_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780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_2">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5866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2_Blank_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334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3_Blank_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344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logo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DD2396-A66A-4ACD-B756-51DE163D8C3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1061700" y="214313"/>
            <a:ext cx="88053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6" name="Picture Placeholder 5"/>
          <p:cNvSpPr>
            <a:spLocks noGrp="1"/>
          </p:cNvSpPr>
          <p:nvPr>
            <p:ph type="pic" sz="quarter" idx="11"/>
          </p:nvPr>
        </p:nvSpPr>
        <p:spPr>
          <a:xfrm>
            <a:off x="5962650" y="1764793"/>
            <a:ext cx="5757335" cy="2878665"/>
          </a:xfrm>
        </p:spPr>
        <p:txBody>
          <a:bodyPr/>
          <a:lstStyle>
            <a:lvl1pPr marL="3175" indent="0">
              <a:buFontTx/>
              <a:buNone/>
              <a:defRPr/>
            </a:lvl1pPr>
          </a:lstStyle>
          <a:p>
            <a:pPr lvl="0"/>
            <a:endParaRPr lang="en-US" noProof="0" dirty="0"/>
          </a:p>
        </p:txBody>
      </p:sp>
      <p:sp>
        <p:nvSpPr>
          <p:cNvPr id="8" name="Text Placeholder 7"/>
          <p:cNvSpPr>
            <a:spLocks noGrp="1"/>
          </p:cNvSpPr>
          <p:nvPr>
            <p:ph type="body" sz="quarter" idx="13"/>
          </p:nvPr>
        </p:nvSpPr>
        <p:spPr>
          <a:xfrm>
            <a:off x="713317" y="1737361"/>
            <a:ext cx="7821083" cy="4652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C30DA936-FFB9-4A26-8965-56BCD187D83B}"/>
              </a:ext>
            </a:extLst>
          </p:cNvPr>
          <p:cNvSpPr>
            <a:spLocks noGrp="1"/>
          </p:cNvSpPr>
          <p:nvPr>
            <p:ph type="sldNum" sz="quarter" idx="14"/>
          </p:nvPr>
        </p:nvSpPr>
        <p:spPr>
          <a:xfrm>
            <a:off x="11719984" y="6488114"/>
            <a:ext cx="472016" cy="287337"/>
          </a:xfrm>
          <a:prstGeom prst="rect">
            <a:avLst/>
          </a:prstGeom>
        </p:spPr>
        <p:txBody>
          <a:bodyPr vert="horz" wrap="square" lIns="91440" tIns="45720" rIns="91440" bIns="45720" numCol="1" anchor="t" anchorCtr="0" compatLnSpc="1">
            <a:prstTxWarp prst="textNoShape">
              <a:avLst/>
            </a:prstTxWarp>
          </a:bodyPr>
          <a:lstStyle>
            <a:lvl1pPr eaLnBrk="1" hangingPunct="1">
              <a:defRPr sz="1000">
                <a:solidFill>
                  <a:srgbClr val="0C4CA8"/>
                </a:solidFill>
              </a:defRPr>
            </a:lvl1pPr>
          </a:lstStyle>
          <a:p>
            <a:pPr>
              <a:defRPr/>
            </a:pPr>
            <a:fld id="{8A8DF481-B228-446F-9972-3E3BDD5BA761}" type="slidenum">
              <a:rPr lang="en-US" altLang="en-US"/>
              <a:pPr>
                <a:defRPr/>
              </a:pPr>
              <a:t>‹#›</a:t>
            </a:fld>
            <a:endParaRPr lang="en-US" altLang="en-US"/>
          </a:p>
        </p:txBody>
      </p:sp>
    </p:spTree>
    <p:extLst>
      <p:ext uri="{BB962C8B-B14F-4D97-AF65-F5344CB8AC3E}">
        <p14:creationId xmlns:p14="http://schemas.microsoft.com/office/powerpoint/2010/main" val="4019551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CT_Mission">
    <p:bg>
      <p:bgPr>
        <a:solidFill>
          <a:schemeClr val="accent2"/>
        </a:solidFill>
        <a:effectLst/>
      </p:bgPr>
    </p:bg>
    <p:spTree>
      <p:nvGrpSpPr>
        <p:cNvPr id="1" name=""/>
        <p:cNvGrpSpPr/>
        <p:nvPr/>
      </p:nvGrpSpPr>
      <p:grpSpPr>
        <a:xfrm>
          <a:off x="0" y="0"/>
          <a:ext cx="0" cy="0"/>
          <a:chOff x="0" y="0"/>
          <a:chExt cx="0" cy="0"/>
        </a:xfrm>
      </p:grpSpPr>
      <p:sp>
        <p:nvSpPr>
          <p:cNvPr id="8" name="Oval 7"/>
          <p:cNvSpPr/>
          <p:nvPr userDrawn="1"/>
        </p:nvSpPr>
        <p:spPr>
          <a:xfrm>
            <a:off x="9210675" y="-152399"/>
            <a:ext cx="5076825" cy="7143750"/>
          </a:xfrm>
          <a:prstGeom prst="ellipse">
            <a:avLst/>
          </a:prstGeom>
          <a:solidFill>
            <a:srgbClr val="FAF8CF">
              <a:alpha val="80000"/>
            </a:srgb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080" y="942975"/>
            <a:ext cx="10626395" cy="2828925"/>
          </a:xfrm>
          <a:prstGeom prst="rect">
            <a:avLst/>
          </a:prstGeom>
          <a:effectLst>
            <a:outerShdw blurRad="50800" dist="25400" dir="8100000" algn="tr" rotWithShape="0">
              <a:prstClr val="black">
                <a:alpha val="50000"/>
              </a:prstClr>
            </a:outerShdw>
          </a:effectLst>
        </p:spPr>
      </p:pic>
      <p:sp>
        <p:nvSpPr>
          <p:cNvPr id="3" name="TextBox 2"/>
          <p:cNvSpPr txBox="1"/>
          <p:nvPr userDrawn="1"/>
        </p:nvSpPr>
        <p:spPr>
          <a:xfrm>
            <a:off x="689904" y="3897778"/>
            <a:ext cx="10824745" cy="1938992"/>
          </a:xfrm>
          <a:prstGeom prst="rect">
            <a:avLst/>
          </a:prstGeom>
          <a:noFill/>
          <a:effectLst>
            <a:outerShdw blurRad="50800" dist="25400" dir="8100000" algn="tr" rotWithShape="0">
              <a:prstClr val="black">
                <a:alpha val="50000"/>
              </a:prstClr>
            </a:outerShdw>
          </a:effectLst>
        </p:spPr>
        <p:txBody>
          <a:bodyPr wrap="square" rtlCol="0">
            <a:spAutoFit/>
          </a:bodyPr>
          <a:lstStyle/>
          <a:p>
            <a:pPr algn="ctr"/>
            <a:r>
              <a:rPr lang="en-US" sz="4000" dirty="0">
                <a:solidFill>
                  <a:srgbClr val="006838"/>
                </a:solidFill>
                <a:latin typeface="Century Gothic" panose="020B0502020202020204" pitchFamily="34" charset="0"/>
              </a:rPr>
              <a:t>SC Thrive leads</a:t>
            </a:r>
            <a:r>
              <a:rPr lang="en-US" sz="4000" baseline="0" dirty="0">
                <a:solidFill>
                  <a:srgbClr val="006838"/>
                </a:solidFill>
                <a:latin typeface="Century Gothic" panose="020B0502020202020204" pitchFamily="34" charset="0"/>
              </a:rPr>
              <a:t> South Carolinians to stability by providing innovative and efficient access to quality of life resources.</a:t>
            </a:r>
            <a:endParaRPr lang="en-US" sz="4000" dirty="0">
              <a:solidFill>
                <a:srgbClr val="006838"/>
              </a:solidFill>
              <a:latin typeface="Century Gothic" panose="020B0502020202020204" pitchFamily="34" charset="0"/>
            </a:endParaRPr>
          </a:p>
        </p:txBody>
      </p:sp>
    </p:spTree>
    <p:extLst>
      <p:ext uri="{BB962C8B-B14F-4D97-AF65-F5344CB8AC3E}">
        <p14:creationId xmlns:p14="http://schemas.microsoft.com/office/powerpoint/2010/main" val="2117887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AF11BC-4188-4023-B5C2-A3E64286B8CA}" type="slidenum">
              <a:rPr lang="en-US" smtClean="0"/>
              <a:pPr/>
              <a:t>‹#›</a:t>
            </a:fld>
            <a:endParaRPr lang="en-US"/>
          </a:p>
        </p:txBody>
      </p:sp>
    </p:spTree>
    <p:extLst>
      <p:ext uri="{BB962C8B-B14F-4D97-AF65-F5344CB8AC3E}">
        <p14:creationId xmlns:p14="http://schemas.microsoft.com/office/powerpoint/2010/main" val="10566813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AF11BC-4188-4023-B5C2-A3E64286B8CA}" type="slidenum">
              <a:rPr lang="en-US" smtClean="0"/>
              <a:pPr/>
              <a:t>‹#›</a:t>
            </a:fld>
            <a:endParaRPr lang="en-US"/>
          </a:p>
        </p:txBody>
      </p:sp>
    </p:spTree>
    <p:extLst>
      <p:ext uri="{BB962C8B-B14F-4D97-AF65-F5344CB8AC3E}">
        <p14:creationId xmlns:p14="http://schemas.microsoft.com/office/powerpoint/2010/main" val="42365718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AF11BC-4188-4023-B5C2-A3E64286B8CA}" type="slidenum">
              <a:rPr lang="en-US" smtClean="0"/>
              <a:pPr/>
              <a:t>‹#›</a:t>
            </a:fld>
            <a:endParaRPr lang="en-US"/>
          </a:p>
        </p:txBody>
      </p:sp>
    </p:spTree>
    <p:extLst>
      <p:ext uri="{BB962C8B-B14F-4D97-AF65-F5344CB8AC3E}">
        <p14:creationId xmlns:p14="http://schemas.microsoft.com/office/powerpoint/2010/main" val="2181061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smtClean="0"/>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AF11BC-4188-4023-B5C2-A3E64286B8CA}" type="slidenum">
              <a:rPr lang="en-US" smtClean="0"/>
              <a:pPr/>
              <a:t>‹#›</a:t>
            </a:fld>
            <a:endParaRPr lang="en-US"/>
          </a:p>
        </p:txBody>
      </p:sp>
    </p:spTree>
    <p:extLst>
      <p:ext uri="{BB962C8B-B14F-4D97-AF65-F5344CB8AC3E}">
        <p14:creationId xmlns:p14="http://schemas.microsoft.com/office/powerpoint/2010/main" val="2892856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smtClean="0"/>
              <a:t>4/19/2019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AF11BC-4188-4023-B5C2-A3E64286B8CA}" type="slidenum">
              <a:rPr lang="en-US" smtClean="0"/>
              <a:pPr/>
              <a:t>‹#›</a:t>
            </a:fld>
            <a:endParaRPr lang="en-US"/>
          </a:p>
        </p:txBody>
      </p:sp>
    </p:spTree>
    <p:extLst>
      <p:ext uri="{BB962C8B-B14F-4D97-AF65-F5344CB8AC3E}">
        <p14:creationId xmlns:p14="http://schemas.microsoft.com/office/powerpoint/2010/main" val="3456311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smtClean="0"/>
              <a:t>4/19/2019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AF11BC-4188-4023-B5C2-A3E64286B8CA}" type="slidenum">
              <a:rPr lang="en-US" smtClean="0"/>
              <a:pPr/>
              <a:t>‹#›</a:t>
            </a:fld>
            <a:endParaRPr lang="en-US"/>
          </a:p>
        </p:txBody>
      </p:sp>
    </p:spTree>
    <p:extLst>
      <p:ext uri="{BB962C8B-B14F-4D97-AF65-F5344CB8AC3E}">
        <p14:creationId xmlns:p14="http://schemas.microsoft.com/office/powerpoint/2010/main" val="3567573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4/19/2019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FAF11BC-4188-4023-B5C2-A3E64286B8CA}" type="slidenum">
              <a:rPr lang="en-US" smtClean="0"/>
              <a:pPr/>
              <a:t>‹#›</a:t>
            </a:fld>
            <a:endParaRPr lang="en-US"/>
          </a:p>
        </p:txBody>
      </p:sp>
    </p:spTree>
    <p:extLst>
      <p:ext uri="{BB962C8B-B14F-4D97-AF65-F5344CB8AC3E}">
        <p14:creationId xmlns:p14="http://schemas.microsoft.com/office/powerpoint/2010/main" val="39434606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AF11BC-4188-4023-B5C2-A3E64286B8CA}" type="slidenum">
              <a:rPr lang="en-US" smtClean="0"/>
              <a:pPr/>
              <a:t>‹#›</a:t>
            </a:fld>
            <a:endParaRPr lang="en-US" dirty="0"/>
          </a:p>
        </p:txBody>
      </p:sp>
    </p:spTree>
    <p:extLst>
      <p:ext uri="{BB962C8B-B14F-4D97-AF65-F5344CB8AC3E}">
        <p14:creationId xmlns:p14="http://schemas.microsoft.com/office/powerpoint/2010/main" val="31640349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AF11BC-4188-4023-B5C2-A3E64286B8CA}" type="slidenum">
              <a:rPr lang="en-US" smtClean="0"/>
              <a:pPr/>
              <a:t>‹#›</a:t>
            </a:fld>
            <a:endParaRPr lang="en-US" dirty="0"/>
          </a:p>
        </p:txBody>
      </p:sp>
    </p:spTree>
    <p:extLst>
      <p:ext uri="{BB962C8B-B14F-4D97-AF65-F5344CB8AC3E}">
        <p14:creationId xmlns:p14="http://schemas.microsoft.com/office/powerpoint/2010/main" val="3711222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AF11BC-4188-4023-B5C2-A3E64286B8CA}" type="slidenum">
              <a:rPr lang="en-US" smtClean="0"/>
              <a:pPr/>
              <a:t>‹#›</a:t>
            </a:fld>
            <a:endParaRPr lang="en-US" dirty="0"/>
          </a:p>
        </p:txBody>
      </p:sp>
    </p:spTree>
    <p:extLst>
      <p:ext uri="{BB962C8B-B14F-4D97-AF65-F5344CB8AC3E}">
        <p14:creationId xmlns:p14="http://schemas.microsoft.com/office/powerpoint/2010/main" val="2901633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inal Slide">
    <p:bg>
      <p:bgPr>
        <a:solidFill>
          <a:schemeClr val="accent2"/>
        </a:solidFill>
        <a:effectLst/>
      </p:bgPr>
    </p:bg>
    <p:spTree>
      <p:nvGrpSpPr>
        <p:cNvPr id="1" name=""/>
        <p:cNvGrpSpPr/>
        <p:nvPr/>
      </p:nvGrpSpPr>
      <p:grpSpPr>
        <a:xfrm>
          <a:off x="0" y="0"/>
          <a:ext cx="0" cy="0"/>
          <a:chOff x="0" y="0"/>
          <a:chExt cx="0" cy="0"/>
        </a:xfrm>
      </p:grpSpPr>
      <p:sp>
        <p:nvSpPr>
          <p:cNvPr id="8" name="Oval 7"/>
          <p:cNvSpPr/>
          <p:nvPr userDrawn="1"/>
        </p:nvSpPr>
        <p:spPr>
          <a:xfrm>
            <a:off x="9210675" y="-152399"/>
            <a:ext cx="5076825" cy="7143750"/>
          </a:xfrm>
          <a:prstGeom prst="ellipse">
            <a:avLst/>
          </a:prstGeom>
          <a:solidFill>
            <a:srgbClr val="FAF8CF">
              <a:alpha val="80000"/>
            </a:srgb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9080" y="942975"/>
            <a:ext cx="10626395" cy="2828925"/>
          </a:xfrm>
          <a:prstGeom prst="rect">
            <a:avLst/>
          </a:prstGeom>
          <a:effectLst>
            <a:outerShdw blurRad="50800" dist="25400" dir="8100000" algn="tr" rotWithShape="0">
              <a:prstClr val="black">
                <a:alpha val="50000"/>
              </a:prstClr>
            </a:outerShdw>
          </a:effectLst>
        </p:spPr>
      </p:pic>
      <p:sp>
        <p:nvSpPr>
          <p:cNvPr id="3" name="TextBox 2"/>
          <p:cNvSpPr txBox="1"/>
          <p:nvPr userDrawn="1"/>
        </p:nvSpPr>
        <p:spPr>
          <a:xfrm>
            <a:off x="613913" y="3717982"/>
            <a:ext cx="10964174" cy="923330"/>
          </a:xfrm>
          <a:prstGeom prst="rect">
            <a:avLst/>
          </a:prstGeom>
          <a:noFill/>
          <a:effectLst>
            <a:outerShdw blurRad="50800" dist="25400" dir="8100000" algn="tr" rotWithShape="0">
              <a:prstClr val="black">
                <a:alpha val="50000"/>
              </a:prstClr>
            </a:outerShdw>
          </a:effectLst>
        </p:spPr>
        <p:txBody>
          <a:bodyPr wrap="square" rtlCol="0">
            <a:spAutoFit/>
          </a:bodyPr>
          <a:lstStyle/>
          <a:p>
            <a:pPr algn="ctr"/>
            <a:r>
              <a:rPr lang="en-US" sz="5350" dirty="0">
                <a:solidFill>
                  <a:srgbClr val="006838"/>
                </a:solidFill>
                <a:latin typeface="Century Gothic" panose="020B0502020202020204" pitchFamily="34" charset="0"/>
              </a:rPr>
              <a:t>800.726.8774 | www.scthrive.org</a:t>
            </a:r>
          </a:p>
        </p:txBody>
      </p:sp>
      <p:sp>
        <p:nvSpPr>
          <p:cNvPr id="9" name="TextBox 8"/>
          <p:cNvSpPr txBox="1"/>
          <p:nvPr userDrawn="1"/>
        </p:nvSpPr>
        <p:spPr>
          <a:xfrm>
            <a:off x="613913" y="6201370"/>
            <a:ext cx="10964174" cy="523220"/>
          </a:xfrm>
          <a:prstGeom prst="rect">
            <a:avLst/>
          </a:prstGeom>
          <a:noFill/>
          <a:effectLst>
            <a:outerShdw blurRad="50800" dist="25400" dir="8100000" algn="tr" rotWithShape="0">
              <a:prstClr val="black">
                <a:alpha val="50000"/>
              </a:prstClr>
            </a:outerShdw>
          </a:effectLst>
        </p:spPr>
        <p:txBody>
          <a:bodyPr wrap="square" rtlCol="0">
            <a:spAutoFit/>
          </a:bodyPr>
          <a:lstStyle/>
          <a:p>
            <a:pPr algn="ctr"/>
            <a:r>
              <a:rPr lang="en-US" sz="2800" dirty="0">
                <a:solidFill>
                  <a:srgbClr val="006838"/>
                </a:solidFill>
                <a:latin typeface="Century Gothic" panose="020B0502020202020204" pitchFamily="34" charset="0"/>
              </a:rPr>
              <a:t>2211 Alpine Road Extension | Columbia, SC 29223</a:t>
            </a:r>
          </a:p>
        </p:txBody>
      </p:sp>
    </p:spTree>
    <p:extLst>
      <p:ext uri="{BB962C8B-B14F-4D97-AF65-F5344CB8AC3E}">
        <p14:creationId xmlns:p14="http://schemas.microsoft.com/office/powerpoint/2010/main" val="3226416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4/19/2019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AF11BC-4188-4023-B5C2-A3E64286B8CA}" type="slidenum">
              <a:rPr lang="en-US" smtClean="0"/>
              <a:pPr/>
              <a:t>‹#›</a:t>
            </a:fld>
            <a:endParaRPr lang="en-US" dirty="0"/>
          </a:p>
        </p:txBody>
      </p:sp>
    </p:spTree>
    <p:extLst>
      <p:ext uri="{BB962C8B-B14F-4D97-AF65-F5344CB8AC3E}">
        <p14:creationId xmlns:p14="http://schemas.microsoft.com/office/powerpoint/2010/main" val="943992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Oval 8"/>
          <p:cNvSpPr/>
          <p:nvPr userDrawn="1"/>
        </p:nvSpPr>
        <p:spPr>
          <a:xfrm>
            <a:off x="9210675" y="-152399"/>
            <a:ext cx="5076825" cy="7143750"/>
          </a:xfrm>
          <a:prstGeom prst="ellipse">
            <a:avLst/>
          </a:prstGeom>
          <a:solidFill>
            <a:schemeClr val="accent2">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90550" y="693739"/>
            <a:ext cx="8620125" cy="1839911"/>
          </a:xfrm>
        </p:spPr>
        <p:txBody>
          <a:bodyPr anchor="t" anchorCtr="0">
            <a:normAutofit/>
          </a:bodyPr>
          <a:lstStyle>
            <a:lvl1pPr algn="ctr">
              <a:defRPr sz="6000">
                <a:solidFill>
                  <a:srgbClr val="262626"/>
                </a:solidFill>
              </a:defRPr>
            </a:lvl1pPr>
          </a:lstStyle>
          <a:p>
            <a:r>
              <a:rPr lang="en-US" dirty="0"/>
              <a:t>Click to edit Master title style</a:t>
            </a:r>
          </a:p>
        </p:txBody>
      </p:sp>
      <p:sp>
        <p:nvSpPr>
          <p:cNvPr id="3" name="Subtitle 2"/>
          <p:cNvSpPr>
            <a:spLocks noGrp="1"/>
          </p:cNvSpPr>
          <p:nvPr>
            <p:ph type="subTitle" idx="1"/>
          </p:nvPr>
        </p:nvSpPr>
        <p:spPr>
          <a:xfrm>
            <a:off x="590550" y="2600325"/>
            <a:ext cx="8620125" cy="1766888"/>
          </a:xfrm>
        </p:spPr>
        <p:txBody>
          <a:bodyPr/>
          <a:lstStyle>
            <a:lvl1pPr marL="0" indent="0" algn="ctr">
              <a:buNone/>
              <a:defRPr sz="2400">
                <a:solidFill>
                  <a:srgbClr val="FAF8C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5025" y="3333750"/>
            <a:ext cx="2466975" cy="3524250"/>
          </a:xfrm>
          <a:prstGeom prst="rect">
            <a:avLst/>
          </a:prstGeom>
        </p:spPr>
      </p:pic>
      <p:cxnSp>
        <p:nvCxnSpPr>
          <p:cNvPr id="13" name="Straight Connector 12"/>
          <p:cNvCxnSpPr/>
          <p:nvPr userDrawn="1"/>
        </p:nvCxnSpPr>
        <p:spPr>
          <a:xfrm>
            <a:off x="704850" y="6153150"/>
            <a:ext cx="9324975" cy="0"/>
          </a:xfrm>
          <a:prstGeom prst="line">
            <a:avLst/>
          </a:prstGeom>
          <a:ln w="101600" cap="rnd">
            <a:solidFill>
              <a:srgbClr val="006838"/>
            </a:solidFill>
            <a:prstDash val="sysDot"/>
            <a:miter lim="800000"/>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1444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Oval 8"/>
          <p:cNvSpPr/>
          <p:nvPr userDrawn="1"/>
        </p:nvSpPr>
        <p:spPr>
          <a:xfrm>
            <a:off x="9210675" y="-152399"/>
            <a:ext cx="5076825" cy="7143750"/>
          </a:xfrm>
          <a:prstGeom prst="ellipse">
            <a:avLst/>
          </a:prstGeom>
          <a:solidFill>
            <a:schemeClr val="accent2">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0075" y="698699"/>
            <a:ext cx="8601074" cy="1806375"/>
          </a:xfrm>
        </p:spPr>
        <p:txBody>
          <a:bodyPr anchor="t" anchorCtr="0">
            <a:noAutofit/>
          </a:bodyPr>
          <a:lstStyle>
            <a:lvl1pPr algn="ctr">
              <a:defRPr sz="6000">
                <a:solidFill>
                  <a:srgbClr val="262626"/>
                </a:solidFill>
              </a:defRPr>
            </a:lvl1pPr>
          </a:lstStyle>
          <a:p>
            <a:r>
              <a:rPr lang="en-US" dirty="0"/>
              <a:t>Click to edit Master title style</a:t>
            </a:r>
          </a:p>
        </p:txBody>
      </p:sp>
      <p:sp>
        <p:nvSpPr>
          <p:cNvPr id="3" name="Subtitle 2"/>
          <p:cNvSpPr>
            <a:spLocks noGrp="1"/>
          </p:cNvSpPr>
          <p:nvPr>
            <p:ph type="subTitle" idx="1"/>
          </p:nvPr>
        </p:nvSpPr>
        <p:spPr>
          <a:xfrm>
            <a:off x="609600" y="3055938"/>
            <a:ext cx="8601074" cy="1655762"/>
          </a:xfrm>
        </p:spPr>
        <p:txBody>
          <a:bodyPr/>
          <a:lstStyle>
            <a:lvl1pPr marL="0" indent="0" algn="ctr">
              <a:buNone/>
              <a:defRPr sz="2400">
                <a:solidFill>
                  <a:srgbClr val="FAF8C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5025" y="3333750"/>
            <a:ext cx="2466975" cy="3524250"/>
          </a:xfrm>
          <a:prstGeom prst="rect">
            <a:avLst/>
          </a:prstGeom>
        </p:spPr>
      </p:pic>
      <p:cxnSp>
        <p:nvCxnSpPr>
          <p:cNvPr id="13" name="Straight Connector 12"/>
          <p:cNvCxnSpPr/>
          <p:nvPr userDrawn="1"/>
        </p:nvCxnSpPr>
        <p:spPr>
          <a:xfrm>
            <a:off x="1500284" y="2562225"/>
            <a:ext cx="7677150" cy="0"/>
          </a:xfrm>
          <a:prstGeom prst="line">
            <a:avLst/>
          </a:prstGeom>
          <a:ln w="101600" cap="rnd">
            <a:solidFill>
              <a:srgbClr val="006838"/>
            </a:solidFill>
            <a:prstDash val="sysDot"/>
            <a:miter lim="800000"/>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861917" y="638175"/>
            <a:ext cx="9258300" cy="0"/>
          </a:xfrm>
          <a:prstGeom prst="line">
            <a:avLst/>
          </a:prstGeom>
          <a:ln w="101600" cap="rnd">
            <a:solidFill>
              <a:srgbClr val="006838"/>
            </a:solidFill>
            <a:prstDash val="sysDot"/>
            <a:miter lim="800000"/>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592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9" name="Oval 8"/>
          <p:cNvSpPr/>
          <p:nvPr userDrawn="1"/>
        </p:nvSpPr>
        <p:spPr>
          <a:xfrm>
            <a:off x="9210675" y="-152399"/>
            <a:ext cx="5076825" cy="7143750"/>
          </a:xfrm>
          <a:prstGeom prst="ellipse">
            <a:avLst/>
          </a:prstGeom>
          <a:solidFill>
            <a:schemeClr val="accent2">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90550" y="699295"/>
            <a:ext cx="8620125" cy="1801812"/>
          </a:xfrm>
        </p:spPr>
        <p:txBody>
          <a:bodyPr anchor="t" anchorCtr="0">
            <a:normAutofit/>
          </a:bodyPr>
          <a:lstStyle>
            <a:lvl1pPr algn="ctr">
              <a:defRPr sz="6000">
                <a:solidFill>
                  <a:srgbClr val="262626"/>
                </a:solidFill>
              </a:defRPr>
            </a:lvl1pPr>
          </a:lstStyle>
          <a:p>
            <a:r>
              <a:rPr lang="en-US" dirty="0"/>
              <a:t>Click to edit Master title style</a:t>
            </a:r>
          </a:p>
        </p:txBody>
      </p:sp>
      <p:sp>
        <p:nvSpPr>
          <p:cNvPr id="3" name="Subtitle 2"/>
          <p:cNvSpPr>
            <a:spLocks noGrp="1"/>
          </p:cNvSpPr>
          <p:nvPr>
            <p:ph type="subTitle" idx="1"/>
          </p:nvPr>
        </p:nvSpPr>
        <p:spPr>
          <a:xfrm>
            <a:off x="590549" y="2601120"/>
            <a:ext cx="8620125" cy="1655762"/>
          </a:xfrm>
        </p:spPr>
        <p:txBody>
          <a:bodyPr/>
          <a:lstStyle>
            <a:lvl1pPr marL="0" indent="0" algn="ctr">
              <a:buNone/>
              <a:defRPr sz="2400">
                <a:solidFill>
                  <a:srgbClr val="FAF8C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AF20998F-AB13-4DA8-8F8B-51CCFAE7D160}"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C4B8A-1122-475D-9AD8-09B11F1CE918}"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25025" y="3333750"/>
            <a:ext cx="2466975" cy="3524250"/>
          </a:xfrm>
          <a:prstGeom prst="rect">
            <a:avLst/>
          </a:prstGeom>
        </p:spPr>
      </p:pic>
    </p:spTree>
    <p:extLst>
      <p:ext uri="{BB962C8B-B14F-4D97-AF65-F5344CB8AC3E}">
        <p14:creationId xmlns:p14="http://schemas.microsoft.com/office/powerpoint/2010/main" val="12503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95600" y="688182"/>
            <a:ext cx="8696325" cy="1727200"/>
          </a:xfrm>
        </p:spPr>
        <p:txBody>
          <a:bodyPr/>
          <a:lstStyle/>
          <a:p>
            <a:r>
              <a:rPr lang="en-US" dirty="0"/>
              <a:t>Click to edit Master title style</a:t>
            </a:r>
          </a:p>
        </p:txBody>
      </p:sp>
      <p:sp>
        <p:nvSpPr>
          <p:cNvPr id="3" name="Content Placeholder 2"/>
          <p:cNvSpPr>
            <a:spLocks noGrp="1"/>
          </p:cNvSpPr>
          <p:nvPr>
            <p:ph idx="1"/>
          </p:nvPr>
        </p:nvSpPr>
        <p:spPr>
          <a:xfrm>
            <a:off x="2895600" y="2505075"/>
            <a:ext cx="8696325" cy="36718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Oval 6"/>
          <p:cNvSpPr/>
          <p:nvPr userDrawn="1"/>
        </p:nvSpPr>
        <p:spPr>
          <a:xfrm>
            <a:off x="-2014538" y="-219075"/>
            <a:ext cx="4910138" cy="7248525"/>
          </a:xfrm>
          <a:prstGeom prst="ellipse">
            <a:avLst/>
          </a:prstGeom>
          <a:solidFill>
            <a:schemeClr val="accent2">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949" y="4009116"/>
            <a:ext cx="1898651" cy="2712359"/>
          </a:xfrm>
          <a:prstGeom prst="rect">
            <a:avLst/>
          </a:prstGeom>
        </p:spPr>
      </p:pic>
      <p:cxnSp>
        <p:nvCxnSpPr>
          <p:cNvPr id="9" name="Straight Connector 8"/>
          <p:cNvCxnSpPr/>
          <p:nvPr userDrawn="1"/>
        </p:nvCxnSpPr>
        <p:spPr>
          <a:xfrm>
            <a:off x="2133600" y="6176963"/>
            <a:ext cx="9324975" cy="0"/>
          </a:xfrm>
          <a:prstGeom prst="line">
            <a:avLst/>
          </a:prstGeom>
          <a:ln w="101600" cap="rnd">
            <a:solidFill>
              <a:srgbClr val="006838"/>
            </a:solidFill>
            <a:prstDash val="sysDot"/>
            <a:miter lim="800000"/>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7476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F20998F-AB13-4DA8-8F8B-51CCFAE7D160}"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6C4B8A-1122-475D-9AD8-09B11F1CE918}" type="slidenum">
              <a:rPr lang="en-US" smtClean="0"/>
              <a:t>‹#›</a:t>
            </a:fld>
            <a:endParaRPr lang="en-US"/>
          </a:p>
        </p:txBody>
      </p:sp>
      <p:sp>
        <p:nvSpPr>
          <p:cNvPr id="7" name="Oval 6"/>
          <p:cNvSpPr/>
          <p:nvPr userDrawn="1"/>
        </p:nvSpPr>
        <p:spPr>
          <a:xfrm>
            <a:off x="-2014538" y="-219075"/>
            <a:ext cx="4910138" cy="7248525"/>
          </a:xfrm>
          <a:prstGeom prst="ellipse">
            <a:avLst/>
          </a:prstGeom>
          <a:solidFill>
            <a:schemeClr val="accent2">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949" y="4009116"/>
            <a:ext cx="1898651" cy="2712359"/>
          </a:xfrm>
          <a:prstGeom prst="rect">
            <a:avLst/>
          </a:prstGeom>
        </p:spPr>
      </p:pic>
      <p:sp>
        <p:nvSpPr>
          <p:cNvPr id="10" name="Title 1"/>
          <p:cNvSpPr>
            <a:spLocks noGrp="1"/>
          </p:cNvSpPr>
          <p:nvPr>
            <p:ph type="ctrTitle"/>
          </p:nvPr>
        </p:nvSpPr>
        <p:spPr>
          <a:xfrm>
            <a:off x="2781300" y="773906"/>
            <a:ext cx="8782050" cy="1696244"/>
          </a:xfrm>
        </p:spPr>
        <p:txBody>
          <a:bodyPr anchor="b">
            <a:noAutofit/>
          </a:bodyPr>
          <a:lstStyle>
            <a:lvl1pPr algn="ctr">
              <a:defRPr sz="6000">
                <a:solidFill>
                  <a:srgbClr val="262626"/>
                </a:solidFill>
              </a:defRPr>
            </a:lvl1pPr>
          </a:lstStyle>
          <a:p>
            <a:r>
              <a:rPr lang="en-US" dirty="0"/>
              <a:t>Click to edit Master title style</a:t>
            </a:r>
          </a:p>
        </p:txBody>
      </p:sp>
      <p:sp>
        <p:nvSpPr>
          <p:cNvPr id="11" name="Subtitle 2"/>
          <p:cNvSpPr>
            <a:spLocks noGrp="1"/>
          </p:cNvSpPr>
          <p:nvPr>
            <p:ph type="subTitle" idx="1"/>
          </p:nvPr>
        </p:nvSpPr>
        <p:spPr>
          <a:xfrm>
            <a:off x="2895601" y="2778919"/>
            <a:ext cx="8667750" cy="1655762"/>
          </a:xfrm>
        </p:spPr>
        <p:txBody>
          <a:bodyPr/>
          <a:lstStyle>
            <a:lvl1pPr marL="0" indent="0" algn="ctr">
              <a:buNone/>
              <a:defRPr sz="2400">
                <a:solidFill>
                  <a:srgbClr val="FAF8C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2" name="Straight Connector 11"/>
          <p:cNvCxnSpPr/>
          <p:nvPr userDrawn="1"/>
        </p:nvCxnSpPr>
        <p:spPr>
          <a:xfrm>
            <a:off x="2933700" y="2571750"/>
            <a:ext cx="7677150" cy="0"/>
          </a:xfrm>
          <a:prstGeom prst="line">
            <a:avLst/>
          </a:prstGeom>
          <a:ln w="101600" cap="rnd">
            <a:solidFill>
              <a:srgbClr val="006838"/>
            </a:solidFill>
            <a:prstDash val="sysDot"/>
            <a:miter lim="800000"/>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2200275" y="650081"/>
            <a:ext cx="9525000" cy="0"/>
          </a:xfrm>
          <a:prstGeom prst="line">
            <a:avLst/>
          </a:prstGeom>
          <a:ln w="101600" cap="rnd">
            <a:solidFill>
              <a:srgbClr val="006838"/>
            </a:solidFill>
            <a:prstDash val="sysDot"/>
            <a:miter lim="800000"/>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9535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F20998F-AB13-4DA8-8F8B-51CCFAE7D160}" type="datetimeFigureOut">
              <a:rPr lang="en-US" smtClean="0"/>
              <a:t>4/19/2019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6C4B8A-1122-475D-9AD8-09B11F1CE918}" type="slidenum">
              <a:rPr lang="en-US" smtClean="0"/>
              <a:t>‹#›</a:t>
            </a:fld>
            <a:endParaRPr lang="en-US"/>
          </a:p>
        </p:txBody>
      </p:sp>
      <p:sp>
        <p:nvSpPr>
          <p:cNvPr id="7" name="Oval 6"/>
          <p:cNvSpPr/>
          <p:nvPr userDrawn="1"/>
        </p:nvSpPr>
        <p:spPr>
          <a:xfrm>
            <a:off x="-2014538" y="-219075"/>
            <a:ext cx="4910138" cy="7248525"/>
          </a:xfrm>
          <a:prstGeom prst="ellipse">
            <a:avLst/>
          </a:prstGeom>
          <a:solidFill>
            <a:schemeClr val="accent2">
              <a:alpha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949" y="4009116"/>
            <a:ext cx="1898651" cy="2712359"/>
          </a:xfrm>
          <a:prstGeom prst="rect">
            <a:avLst/>
          </a:prstGeom>
        </p:spPr>
      </p:pic>
      <p:sp>
        <p:nvSpPr>
          <p:cNvPr id="10" name="Title 1"/>
          <p:cNvSpPr>
            <a:spLocks noGrp="1"/>
          </p:cNvSpPr>
          <p:nvPr>
            <p:ph type="ctrTitle"/>
          </p:nvPr>
        </p:nvSpPr>
        <p:spPr>
          <a:xfrm>
            <a:off x="2895599" y="704850"/>
            <a:ext cx="8696325" cy="1705769"/>
          </a:xfrm>
        </p:spPr>
        <p:txBody>
          <a:bodyPr anchor="b">
            <a:noAutofit/>
          </a:bodyPr>
          <a:lstStyle>
            <a:lvl1pPr algn="ctr">
              <a:defRPr sz="6000">
                <a:solidFill>
                  <a:srgbClr val="262626"/>
                </a:solidFill>
              </a:defRPr>
            </a:lvl1pPr>
          </a:lstStyle>
          <a:p>
            <a:r>
              <a:rPr lang="en-US" dirty="0"/>
              <a:t>Click to edit Master title style</a:t>
            </a:r>
          </a:p>
        </p:txBody>
      </p:sp>
      <p:sp>
        <p:nvSpPr>
          <p:cNvPr id="11" name="Subtitle 2"/>
          <p:cNvSpPr>
            <a:spLocks noGrp="1"/>
          </p:cNvSpPr>
          <p:nvPr>
            <p:ph type="subTitle" idx="1"/>
          </p:nvPr>
        </p:nvSpPr>
        <p:spPr>
          <a:xfrm>
            <a:off x="2895601" y="2506663"/>
            <a:ext cx="8696324" cy="1655762"/>
          </a:xfrm>
        </p:spPr>
        <p:txBody>
          <a:bodyPr/>
          <a:lstStyle>
            <a:lvl1pPr marL="0" indent="0" algn="ctr">
              <a:buNone/>
              <a:defRPr sz="2400">
                <a:solidFill>
                  <a:srgbClr val="FAF8C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1576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7.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1"/>
          <a:stretch>
            <a:fillRect/>
          </a:stretch>
        </p:blipFill>
        <p:spPr>
          <a:xfrm>
            <a:off x="0" y="3438442"/>
            <a:ext cx="12229636" cy="3438442"/>
          </a:xfrm>
          <a:prstGeom prst="rect">
            <a:avLst/>
          </a:prstGeom>
        </p:spPr>
      </p:pic>
      <p:pic>
        <p:nvPicPr>
          <p:cNvPr id="7" name="Picture 6"/>
          <p:cNvPicPr>
            <a:picLocks noChangeAspect="1"/>
          </p:cNvPicPr>
          <p:nvPr userDrawn="1"/>
        </p:nvPicPr>
        <p:blipFill>
          <a:blip r:embed="rId21"/>
          <a:stretch>
            <a:fillRect/>
          </a:stretch>
        </p:blipFill>
        <p:spPr>
          <a:xfrm>
            <a:off x="0" y="0"/>
            <a:ext cx="12229636" cy="3438442"/>
          </a:xfrm>
          <a:prstGeom prst="rect">
            <a:avLst/>
          </a:prstGeom>
        </p:spPr>
      </p:pic>
      <p:sp>
        <p:nvSpPr>
          <p:cNvPr id="2" name="Title Placeholder 1"/>
          <p:cNvSpPr>
            <a:spLocks noGrp="1"/>
          </p:cNvSpPr>
          <p:nvPr>
            <p:ph type="title"/>
          </p:nvPr>
        </p:nvSpPr>
        <p:spPr>
          <a:xfrm>
            <a:off x="838200" y="881856"/>
            <a:ext cx="10687050" cy="854075"/>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838200" y="1854634"/>
            <a:ext cx="1068705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0998F-AB13-4DA8-8F8B-51CCFAE7D160}" type="datetimeFigureOut">
              <a:rPr lang="en-US" smtClean="0"/>
              <a:t>4/19/2019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6C4B8A-1122-475D-9AD8-09B11F1CE918}" type="slidenum">
              <a:rPr lang="en-US" smtClean="0"/>
              <a:t>‹#›</a:t>
            </a:fld>
            <a:endParaRPr lang="en-US"/>
          </a:p>
        </p:txBody>
      </p:sp>
    </p:spTree>
    <p:extLst>
      <p:ext uri="{BB962C8B-B14F-4D97-AF65-F5344CB8AC3E}">
        <p14:creationId xmlns:p14="http://schemas.microsoft.com/office/powerpoint/2010/main" val="95501356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62" r:id="rId3"/>
    <p:sldLayoutId id="2147483649" r:id="rId4"/>
    <p:sldLayoutId id="2147483663" r:id="rId5"/>
    <p:sldLayoutId id="2147483664" r:id="rId6"/>
    <p:sldLayoutId id="2147483650" r:id="rId7"/>
    <p:sldLayoutId id="2147483665" r:id="rId8"/>
    <p:sldLayoutId id="2147483666" r:id="rId9"/>
    <p:sldLayoutId id="2147483651" r:id="rId10"/>
    <p:sldLayoutId id="2147483667" r:id="rId11"/>
    <p:sldLayoutId id="2147483668" r:id="rId12"/>
    <p:sldLayoutId id="2147483669" r:id="rId13"/>
    <p:sldLayoutId id="2147483661" r:id="rId14"/>
    <p:sldLayoutId id="2147483655"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60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b="1" kern="1200">
          <a:solidFill>
            <a:schemeClr val="accent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BD94E66-5AC9-43F6-ADD9-9D4ACF68D685}" type="datetimeFigureOut">
              <a:rPr lang="en-US" smtClean="0"/>
              <a:t>4/19/2019</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657D51E-6EEB-4C29-959C-61D57F097161}" type="slidenum">
              <a:rPr lang="en-US" smtClean="0"/>
              <a:t>‹#›</a:t>
            </a:fld>
            <a:endParaRPr lang="en-US"/>
          </a:p>
        </p:txBody>
      </p:sp>
      <p:grpSp>
        <p:nvGrpSpPr>
          <p:cNvPr id="7" name="Group 6"/>
          <p:cNvGrpSpPr/>
          <p:nvPr userDrawn="1"/>
        </p:nvGrpSpPr>
        <p:grpSpPr>
          <a:xfrm>
            <a:off x="-9888" y="1716792"/>
            <a:ext cx="4145280" cy="182880"/>
            <a:chOff x="4018" y="0"/>
            <a:chExt cx="3474720" cy="326318"/>
          </a:xfrm>
          <a:effectLst>
            <a:outerShdw blurRad="50800" dist="38100" dir="2700000" algn="tl" rotWithShape="0">
              <a:prstClr val="black">
                <a:alpha val="40000"/>
              </a:prstClr>
            </a:outerShdw>
          </a:effectLst>
        </p:grpSpPr>
        <p:sp>
          <p:nvSpPr>
            <p:cNvPr id="8" name="Pentagon 7"/>
            <p:cNvSpPr/>
            <p:nvPr/>
          </p:nvSpPr>
          <p:spPr>
            <a:xfrm>
              <a:off x="4018" y="0"/>
              <a:ext cx="3474720" cy="326318"/>
            </a:xfrm>
            <a:prstGeom prst="homePlate">
              <a:avLst/>
            </a:prstGeom>
            <a:solidFill>
              <a:srgbClr val="009AA6"/>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9" name="Pentagon 4"/>
            <p:cNvSpPr/>
            <p:nvPr/>
          </p:nvSpPr>
          <p:spPr>
            <a:xfrm>
              <a:off x="4018" y="0"/>
              <a:ext cx="3432253" cy="3263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42672" rIns="21336" bIns="42672" numCol="1" spcCol="1270" anchor="ctr" anchorCtr="0">
              <a:noAutofit/>
            </a:bodyPr>
            <a:lstStyle/>
            <a:p>
              <a:pPr lvl="0" algn="ctr" defTabSz="711200">
                <a:lnSpc>
                  <a:spcPct val="90000"/>
                </a:lnSpc>
                <a:spcBef>
                  <a:spcPct val="0"/>
                </a:spcBef>
                <a:spcAft>
                  <a:spcPct val="35000"/>
                </a:spcAft>
              </a:pPr>
              <a:endParaRPr lang="en-US" sz="1600" kern="1200" dirty="0"/>
            </a:p>
          </p:txBody>
        </p:sp>
      </p:grpSp>
      <p:grpSp>
        <p:nvGrpSpPr>
          <p:cNvPr id="10" name="Group 9"/>
          <p:cNvGrpSpPr/>
          <p:nvPr userDrawn="1"/>
        </p:nvGrpSpPr>
        <p:grpSpPr>
          <a:xfrm>
            <a:off x="4023360" y="1716792"/>
            <a:ext cx="4145280" cy="182880"/>
            <a:chOff x="2815083" y="0"/>
            <a:chExt cx="3513832" cy="326318"/>
          </a:xfrm>
          <a:effectLst>
            <a:outerShdw blurRad="50800" dist="38100" dir="2700000" algn="tl" rotWithShape="0">
              <a:prstClr val="black">
                <a:alpha val="40000"/>
              </a:prstClr>
            </a:outerShdw>
          </a:effectLst>
        </p:grpSpPr>
        <p:sp>
          <p:nvSpPr>
            <p:cNvPr id="11" name="Chevron 10"/>
            <p:cNvSpPr/>
            <p:nvPr/>
          </p:nvSpPr>
          <p:spPr>
            <a:xfrm>
              <a:off x="2815083" y="0"/>
              <a:ext cx="3513832" cy="326318"/>
            </a:xfrm>
            <a:prstGeom prst="chevron">
              <a:avLst/>
            </a:prstGeom>
            <a:solidFill>
              <a:srgbClr val="7AB80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12" name="Chevron 4"/>
            <p:cNvSpPr/>
            <p:nvPr/>
          </p:nvSpPr>
          <p:spPr>
            <a:xfrm>
              <a:off x="2978242" y="0"/>
              <a:ext cx="3187514" cy="3263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en-US" sz="1600" kern="1200" dirty="0"/>
            </a:p>
          </p:txBody>
        </p:sp>
      </p:grpSp>
      <p:grpSp>
        <p:nvGrpSpPr>
          <p:cNvPr id="13" name="Group 12"/>
          <p:cNvGrpSpPr/>
          <p:nvPr userDrawn="1"/>
        </p:nvGrpSpPr>
        <p:grpSpPr>
          <a:xfrm>
            <a:off x="8054531" y="1717845"/>
            <a:ext cx="4145280" cy="182880"/>
            <a:chOff x="5626149" y="0"/>
            <a:chExt cx="3513832" cy="326318"/>
          </a:xfrm>
          <a:effectLst>
            <a:outerShdw blurRad="50800" dist="38100" dir="2700000" algn="tl" rotWithShape="0">
              <a:prstClr val="black">
                <a:alpha val="40000"/>
              </a:prstClr>
            </a:outerShdw>
          </a:effectLst>
        </p:grpSpPr>
        <p:sp>
          <p:nvSpPr>
            <p:cNvPr id="14" name="Chevron 13"/>
            <p:cNvSpPr/>
            <p:nvPr/>
          </p:nvSpPr>
          <p:spPr>
            <a:xfrm>
              <a:off x="5626149" y="0"/>
              <a:ext cx="3513832" cy="326318"/>
            </a:xfrm>
            <a:prstGeom prst="chevron">
              <a:avLst/>
            </a:prstGeom>
            <a:solidFill>
              <a:srgbClr val="FF6D14"/>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5" name="Chevron 4"/>
            <p:cNvSpPr/>
            <p:nvPr/>
          </p:nvSpPr>
          <p:spPr>
            <a:xfrm>
              <a:off x="5789308" y="0"/>
              <a:ext cx="3187514" cy="3263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42672" rIns="21336" bIns="42672" numCol="1" spcCol="1270" anchor="ctr" anchorCtr="0">
              <a:noAutofit/>
            </a:bodyPr>
            <a:lstStyle/>
            <a:p>
              <a:pPr lvl="0" algn="ctr" defTabSz="711200">
                <a:lnSpc>
                  <a:spcPct val="90000"/>
                </a:lnSpc>
                <a:spcBef>
                  <a:spcPct val="0"/>
                </a:spcBef>
                <a:spcAft>
                  <a:spcPct val="35000"/>
                </a:spcAft>
              </a:pPr>
              <a:endParaRPr lang="en-US" sz="1600" kern="1200" dirty="0"/>
            </a:p>
          </p:txBody>
        </p:sp>
      </p:grpSp>
      <p:pic>
        <p:nvPicPr>
          <p:cNvPr id="16" name="Picture 15"/>
          <p:cNvPicPr>
            <a:picLocks noChangeAspect="1"/>
          </p:cNvPicPr>
          <p:nvPr userDrawn="1"/>
        </p:nvPicPr>
        <p:blipFill rotWithShape="1">
          <a:blip r:embed="rId13" cstate="print">
            <a:extLst>
              <a:ext uri="{28A0092B-C50C-407E-A947-70E740481C1C}">
                <a14:useLocalDpi xmlns:a14="http://schemas.microsoft.com/office/drawing/2010/main" val="0"/>
              </a:ext>
            </a:extLst>
          </a:blip>
          <a:srcRect t="13727" b="16118"/>
          <a:stretch/>
        </p:blipFill>
        <p:spPr>
          <a:xfrm>
            <a:off x="4758260" y="6411561"/>
            <a:ext cx="2675480" cy="443815"/>
          </a:xfrm>
          <a:prstGeom prst="rect">
            <a:avLst/>
          </a:prstGeom>
        </p:spPr>
      </p:pic>
      <p:pic>
        <p:nvPicPr>
          <p:cNvPr id="17" name="Picture 16"/>
          <p:cNvPicPr>
            <a:picLocks noChangeAspect="1"/>
          </p:cNvPicPr>
          <p:nvPr userDrawn="1"/>
        </p:nvPicPr>
        <p:blipFill rotWithShape="1">
          <a:blip r:embed="rId14">
            <a:extLst>
              <a:ext uri="{28A0092B-C50C-407E-A947-70E740481C1C}">
                <a14:useLocalDpi xmlns:a14="http://schemas.microsoft.com/office/drawing/2010/main" val="0"/>
              </a:ext>
            </a:extLst>
          </a:blip>
          <a:srcRect l="76855" t="35174" r="4193" b="28139"/>
          <a:stretch/>
        </p:blipFill>
        <p:spPr>
          <a:xfrm>
            <a:off x="10219055" y="6551408"/>
            <a:ext cx="1794363" cy="237266"/>
          </a:xfrm>
          <a:prstGeom prst="rect">
            <a:avLst/>
          </a:prstGeom>
        </p:spPr>
      </p:pic>
      <p:pic>
        <p:nvPicPr>
          <p:cNvPr id="18" name="Picture 17"/>
          <p:cNvPicPr>
            <a:picLocks noChangeAspect="1"/>
          </p:cNvPicPr>
          <p:nvPr userDrawn="1"/>
        </p:nvPicPr>
        <p:blipFill rotWithShape="1">
          <a:blip r:embed="rId14">
            <a:extLst>
              <a:ext uri="{28A0092B-C50C-407E-A947-70E740481C1C}">
                <a14:useLocalDpi xmlns:a14="http://schemas.microsoft.com/office/drawing/2010/main" val="0"/>
              </a:ext>
            </a:extLst>
          </a:blip>
          <a:srcRect l="1546" t="36514" r="69983" b="26488"/>
          <a:stretch/>
        </p:blipFill>
        <p:spPr>
          <a:xfrm>
            <a:off x="1" y="6551409"/>
            <a:ext cx="2695615" cy="239275"/>
          </a:xfrm>
          <a:prstGeom prst="rect">
            <a:avLst/>
          </a:prstGeom>
        </p:spPr>
      </p:pic>
    </p:spTree>
    <p:extLst>
      <p:ext uri="{BB962C8B-B14F-4D97-AF65-F5344CB8AC3E}">
        <p14:creationId xmlns:p14="http://schemas.microsoft.com/office/powerpoint/2010/main" val="280542352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1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wmf"/><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hyperlink" Target="http://commons.wikimedia.org/wiki/File:Phone_sign_font_awesome.svg"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commons.wikimedia.org/wiki/File:Exclamation_sign_font_awesome.svg" TargetMode="External"/><Relationship Id="rId2" Type="http://schemas.openxmlformats.org/officeDocument/2006/relationships/image" Target="../media/image20.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game-icons.net/lorc/originals/brain.html" TargetMode="External"/><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miracleshappen13.blogspot.com/2013/04/when-colors-merge-to-two-haiku-s.html" TargetMode="External"/><Relationship Id="rId2" Type="http://schemas.openxmlformats.org/officeDocument/2006/relationships/image" Target="../media/image22.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 Id="rId4" Type="http://schemas.openxmlformats.org/officeDocument/2006/relationships/hyperlink" Target="http://laikaspoetnik.wordpress.com/2009/11/30/complementary-medicine-pharmacist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commons.wikimedia.org/wiki/File:Home_font_awesome.svg" TargetMode="External"/><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_oupH28FME8"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17.wmf"/><Relationship Id="rId7" Type="http://schemas.openxmlformats.org/officeDocument/2006/relationships/image" Target="../media/image29.wmf"/><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s>
</file>

<file path=ppt/slides/_rels/slide2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31.jpeg"/><Relationship Id="rId1" Type="http://schemas.openxmlformats.org/officeDocument/2006/relationships/slideLayout" Target="../slideLayouts/slideLayout10.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hyperlink" Target="https://creativecommons.org/licenses/by/3.0/" TargetMode="External"/><Relationship Id="rId4" Type="http://schemas.openxmlformats.org/officeDocument/2006/relationships/hyperlink" Target="http://www.flickr.com/photos/76029035@N02/6829014371/"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3" Type="http://schemas.openxmlformats.org/officeDocument/2006/relationships/hyperlink" Target="https://unsplash.com/search/photos/steps?utm_source=unsplash&amp;utm_medium=referral&amp;utm_content=creditCopyText" TargetMode="External"/><Relationship Id="rId2" Type="http://schemas.openxmlformats.org/officeDocument/2006/relationships/hyperlink" Target="https://unsplash.com/photos/C7h_31Lz16Y?utm_source=unsplash&amp;utm_medium=referral&amp;utm_content=creditCopyText" TargetMode="External"/><Relationship Id="rId1" Type="http://schemas.openxmlformats.org/officeDocument/2006/relationships/slideLayout" Target="../slideLayouts/slideLayout10.xml"/><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image" Target="../media/image44.jp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43.png"/><Relationship Id="rId5" Type="http://schemas.openxmlformats.org/officeDocument/2006/relationships/hyperlink" Target="http://www.sctechsystem.edu/tlt" TargetMode="External"/><Relationship Id="rId4"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hyperlink" Target="https://www.surveymonkey.com/r/april19tlt" TargetMode="External"/><Relationship Id="rId5" Type="http://schemas.openxmlformats.org/officeDocument/2006/relationships/image" Target="../media/image43.png"/><Relationship Id="rId4" Type="http://schemas.openxmlformats.org/officeDocument/2006/relationships/notesSlide" Target="../notesSlides/notesSlide1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4.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24000" y="0"/>
            <a:ext cx="9144000" cy="434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custDataLst>
              <p:tags r:id="rId1"/>
            </p:custDataLst>
          </p:nvPr>
        </p:nvSpPr>
        <p:spPr>
          <a:xfrm>
            <a:off x="2298190" y="1727399"/>
            <a:ext cx="8077453" cy="827105"/>
          </a:xfrm>
        </p:spPr>
        <p:txBody>
          <a:bodyPr>
            <a:normAutofit fontScale="90000"/>
          </a:bodyPr>
          <a:lstStyle/>
          <a:p>
            <a:r>
              <a:rPr lang="en-US" sz="5300" dirty="0">
                <a:latin typeface="+mn-lt"/>
              </a:rPr>
              <a:t>Welcome to</a:t>
            </a:r>
            <a:r>
              <a:rPr lang="en-US" dirty="0">
                <a:solidFill>
                  <a:schemeClr val="bg1">
                    <a:lumMod val="50000"/>
                  </a:schemeClr>
                </a:solidFill>
              </a:rPr>
              <a:t/>
            </a:r>
            <a:br>
              <a:rPr lang="en-US" dirty="0">
                <a:solidFill>
                  <a:schemeClr val="bg1">
                    <a:lumMod val="50000"/>
                  </a:schemeClr>
                </a:solidFill>
              </a:rPr>
            </a:br>
            <a:r>
              <a:rPr lang="en-US" sz="5300" b="1" dirty="0">
                <a:solidFill>
                  <a:srgbClr val="6DA643"/>
                </a:solidFill>
                <a:latin typeface="+mn-lt"/>
              </a:rPr>
              <a:t>T</a:t>
            </a:r>
            <a:r>
              <a:rPr lang="en-US" sz="5300" dirty="0">
                <a:latin typeface="+mn-lt"/>
              </a:rPr>
              <a:t>eaching</a:t>
            </a:r>
            <a:r>
              <a:rPr lang="en-US" sz="5300" dirty="0">
                <a:solidFill>
                  <a:schemeClr val="bg1">
                    <a:lumMod val="50000"/>
                  </a:schemeClr>
                </a:solidFill>
                <a:latin typeface="+mn-lt"/>
              </a:rPr>
              <a:t> </a:t>
            </a:r>
            <a:r>
              <a:rPr lang="en-US" sz="5300" dirty="0">
                <a:solidFill>
                  <a:schemeClr val="accent3"/>
                </a:solidFill>
                <a:latin typeface="+mn-lt"/>
              </a:rPr>
              <a:t>+</a:t>
            </a:r>
            <a:r>
              <a:rPr lang="en-US" sz="5300" dirty="0">
                <a:solidFill>
                  <a:schemeClr val="bg1">
                    <a:lumMod val="50000"/>
                  </a:schemeClr>
                </a:solidFill>
                <a:latin typeface="+mn-lt"/>
              </a:rPr>
              <a:t> </a:t>
            </a:r>
            <a:r>
              <a:rPr lang="en-US" sz="5300" b="1" dirty="0">
                <a:solidFill>
                  <a:srgbClr val="6DA643"/>
                </a:solidFill>
                <a:latin typeface="+mn-lt"/>
              </a:rPr>
              <a:t>L</a:t>
            </a:r>
            <a:r>
              <a:rPr lang="en-US" sz="5300" dirty="0">
                <a:latin typeface="+mn-lt"/>
              </a:rPr>
              <a:t>earning</a:t>
            </a:r>
            <a:r>
              <a:rPr lang="en-US" sz="5300" dirty="0">
                <a:solidFill>
                  <a:schemeClr val="bg1">
                    <a:lumMod val="50000"/>
                  </a:schemeClr>
                </a:solidFill>
                <a:latin typeface="+mn-lt"/>
              </a:rPr>
              <a:t> </a:t>
            </a:r>
            <a:r>
              <a:rPr lang="en-US" sz="5300" b="1" dirty="0">
                <a:solidFill>
                  <a:srgbClr val="6DA643"/>
                </a:solidFill>
                <a:latin typeface="+mn-lt"/>
              </a:rPr>
              <a:t>T</a:t>
            </a:r>
            <a:r>
              <a:rPr lang="en-US" sz="5300" dirty="0">
                <a:latin typeface="+mn-lt"/>
              </a:rPr>
              <a:t>uesdays</a:t>
            </a:r>
            <a:r>
              <a:rPr lang="en-US" b="1" dirty="0"/>
              <a:t/>
            </a:r>
            <a:br>
              <a:rPr lang="en-US" b="1" dirty="0"/>
            </a:br>
            <a:endParaRPr lang="en-US" sz="2251" dirty="0">
              <a:solidFill>
                <a:schemeClr val="accent3">
                  <a:lumMod val="75000"/>
                </a:schemeClr>
              </a:solidFill>
            </a:endParaRPr>
          </a:p>
        </p:txBody>
      </p:sp>
      <p:sp>
        <p:nvSpPr>
          <p:cNvPr id="3" name="Subtitle 2"/>
          <p:cNvSpPr>
            <a:spLocks noGrp="1"/>
          </p:cNvSpPr>
          <p:nvPr>
            <p:ph type="subTitle" idx="1"/>
            <p:custDataLst>
              <p:tags r:id="rId2"/>
            </p:custDataLst>
          </p:nvPr>
        </p:nvSpPr>
        <p:spPr>
          <a:xfrm>
            <a:off x="3564417" y="2457857"/>
            <a:ext cx="5544994" cy="1114715"/>
          </a:xfrm>
        </p:spPr>
        <p:txBody>
          <a:bodyPr>
            <a:normAutofit fontScale="92500" lnSpcReduction="10000"/>
          </a:bodyPr>
          <a:lstStyle/>
          <a:p>
            <a:r>
              <a:rPr lang="en-US" sz="1900" b="1" smtClean="0"/>
              <a:t>April 16, </a:t>
            </a:r>
            <a:r>
              <a:rPr lang="en-US" sz="1900" b="1" dirty="0"/>
              <a:t>2019</a:t>
            </a:r>
          </a:p>
          <a:p>
            <a:r>
              <a:rPr lang="en-US" sz="1900" b="1" dirty="0" smtClean="0"/>
              <a:t>2:30 </a:t>
            </a:r>
            <a:r>
              <a:rPr lang="en-US" sz="1900" b="1" dirty="0"/>
              <a:t>PM </a:t>
            </a:r>
          </a:p>
          <a:p>
            <a:r>
              <a:rPr lang="en-US" sz="1500" dirty="0">
                <a:solidFill>
                  <a:srgbClr val="FF0000"/>
                </a:solidFill>
              </a:rPr>
              <a:t>Please adjust your audio using the Audio Setup option under the Meeting menu. </a:t>
            </a:r>
          </a:p>
          <a:p>
            <a:endParaRPr lang="en-US" sz="1350"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24000" y="4349082"/>
            <a:ext cx="9144001" cy="2508920"/>
          </a:xfrm>
          <a:prstGeom prst="rect">
            <a:avLst/>
          </a:prstGeom>
        </p:spPr>
      </p:pic>
      <p:cxnSp>
        <p:nvCxnSpPr>
          <p:cNvPr id="6" name="Straight Connector 5"/>
          <p:cNvCxnSpPr/>
          <p:nvPr/>
        </p:nvCxnSpPr>
        <p:spPr>
          <a:xfrm>
            <a:off x="2671653" y="3572570"/>
            <a:ext cx="6859786"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Content Placeholder 3"/>
          <p:cNvPicPr>
            <a:picLocks noChangeAspect="1"/>
          </p:cNvPicPr>
          <p:nvPr/>
        </p:nvPicPr>
        <p:blipFill rotWithShape="1">
          <a:blip r:embed="rId7"/>
          <a:srcRect t="2340" r="84504" b="91668"/>
          <a:stretch/>
        </p:blipFill>
        <p:spPr>
          <a:xfrm>
            <a:off x="4787270" y="3675003"/>
            <a:ext cx="2628557" cy="571649"/>
          </a:xfrm>
          <a:prstGeom prst="rect">
            <a:avLst/>
          </a:prstGeom>
        </p:spPr>
      </p:pic>
    </p:spTree>
    <p:extLst>
      <p:ext uri="{BB962C8B-B14F-4D97-AF65-F5344CB8AC3E}">
        <p14:creationId xmlns:p14="http://schemas.microsoft.com/office/powerpoint/2010/main" val="2631378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woman in gray sweater seating on chair">
            <a:extLst>
              <a:ext uri="{FF2B5EF4-FFF2-40B4-BE49-F238E27FC236}">
                <a16:creationId xmlns:a16="http://schemas.microsoft.com/office/drawing/2014/main" id="{58076E91-D803-4797-8F5D-45D08230A1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508" r="1" b="4500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87CC2527-562A-4F69-B487-4371E5B243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9FDB9BCC-D355-4727-ADD6-23480D3A25DB}"/>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4000">
                <a:latin typeface="+mj-lt"/>
              </a:rPr>
              <a:t>Let’s Talk About Stigma</a:t>
            </a:r>
          </a:p>
        </p:txBody>
      </p:sp>
      <p:sp>
        <p:nvSpPr>
          <p:cNvPr id="3" name="Text Placeholder 2">
            <a:extLst>
              <a:ext uri="{FF2B5EF4-FFF2-40B4-BE49-F238E27FC236}">
                <a16:creationId xmlns:a16="http://schemas.microsoft.com/office/drawing/2014/main" id="{C81DFC0F-1D18-4713-AEC9-3DE5BFDA0E6E}"/>
              </a:ext>
            </a:extLst>
          </p:cNvPr>
          <p:cNvSpPr>
            <a:spLocks noGrp="1"/>
          </p:cNvSpPr>
          <p:nvPr>
            <p:ph type="body" idx="1"/>
          </p:nvPr>
        </p:nvSpPr>
        <p:spPr>
          <a:xfrm>
            <a:off x="7782910" y="5242675"/>
            <a:ext cx="4330262" cy="683284"/>
          </a:xfrm>
        </p:spPr>
        <p:txBody>
          <a:bodyPr vert="horz" lIns="91440" tIns="45720" rIns="91440" bIns="45720" rtlCol="0">
            <a:normAutofit/>
          </a:bodyPr>
          <a:lstStyle/>
          <a:p>
            <a:pPr algn="ctr"/>
            <a:endParaRPr lang="en-US" sz="500" dirty="0">
              <a:solidFill>
                <a:schemeClr val="tx1"/>
              </a:solidFill>
              <a:latin typeface="+mn-lt"/>
            </a:endParaRPr>
          </a:p>
        </p:txBody>
      </p:sp>
      <p:cxnSp>
        <p:nvCxnSpPr>
          <p:cNvPr id="73" name="Straight Connector 72">
            <a:extLst>
              <a:ext uri="{FF2B5EF4-FFF2-40B4-BE49-F238E27FC236}">
                <a16:creationId xmlns:a16="http://schemas.microsoft.com/office/drawing/2014/main" id="{BCDAEC91-5BCE-4B55-9CC0-43EF94CB734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5865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2FEC-2905-4718-A56C-5F8E7FD23EE8}"/>
              </a:ext>
            </a:extLst>
          </p:cNvPr>
          <p:cNvSpPr>
            <a:spLocks noGrp="1"/>
          </p:cNvSpPr>
          <p:nvPr>
            <p:ph type="title"/>
          </p:nvPr>
        </p:nvSpPr>
        <p:spPr/>
        <p:txBody>
          <a:bodyPr/>
          <a:lstStyle/>
          <a:p>
            <a:r>
              <a:rPr lang="en-US" dirty="0"/>
              <a:t>Stigma</a:t>
            </a:r>
          </a:p>
        </p:txBody>
      </p:sp>
      <p:sp>
        <p:nvSpPr>
          <p:cNvPr id="3" name="Text Placeholder 2">
            <a:extLst>
              <a:ext uri="{FF2B5EF4-FFF2-40B4-BE49-F238E27FC236}">
                <a16:creationId xmlns:a16="http://schemas.microsoft.com/office/drawing/2014/main" id="{78B82AC3-9110-40E5-8D6B-83EA078EFC9B}"/>
              </a:ext>
            </a:extLst>
          </p:cNvPr>
          <p:cNvSpPr>
            <a:spLocks noGrp="1"/>
          </p:cNvSpPr>
          <p:nvPr>
            <p:ph type="body" idx="1"/>
          </p:nvPr>
        </p:nvSpPr>
        <p:spPr>
          <a:xfrm>
            <a:off x="609601" y="1722438"/>
            <a:ext cx="10963274" cy="4076196"/>
          </a:xfrm>
        </p:spPr>
        <p:txBody>
          <a:bodyPr>
            <a:normAutofit fontScale="77500" lnSpcReduction="20000"/>
          </a:bodyPr>
          <a:lstStyle/>
          <a:p>
            <a:pPr marL="571500" indent="-571500">
              <a:buFont typeface="Arial" panose="020B0604020202020204" pitchFamily="34" charset="0"/>
              <a:buChar char="•"/>
            </a:pPr>
            <a:r>
              <a:rPr lang="en-US" sz="3600" dirty="0">
                <a:solidFill>
                  <a:schemeClr val="tx1"/>
                </a:solidFill>
              </a:rPr>
              <a:t>Leads to low self-esteem, isolation, and hopelessness </a:t>
            </a:r>
          </a:p>
          <a:p>
            <a:pPr marL="571500" indent="-571500">
              <a:buFont typeface="Arial" panose="020B0604020202020204" pitchFamily="34" charset="0"/>
              <a:buChar char="•"/>
            </a:pPr>
            <a:r>
              <a:rPr lang="en-US" sz="3600" dirty="0">
                <a:solidFill>
                  <a:schemeClr val="tx1"/>
                </a:solidFill>
              </a:rPr>
              <a:t>Deters the public from seeking and wanting to pay for care</a:t>
            </a:r>
          </a:p>
          <a:p>
            <a:pPr marL="571500" indent="-571500">
              <a:buFont typeface="Arial" panose="020B0604020202020204" pitchFamily="34" charset="0"/>
              <a:buChar char="•"/>
            </a:pPr>
            <a:r>
              <a:rPr lang="en-US" sz="3600" dirty="0">
                <a:solidFill>
                  <a:schemeClr val="tx1"/>
                </a:solidFill>
              </a:rPr>
              <a:t>Causes people with mental health problems to internalize public attitudes and become so embarrassed or ashamed that they often conceal symptoms and fail to seek treatment </a:t>
            </a:r>
          </a:p>
          <a:p>
            <a:pPr marL="571500" indent="-571500">
              <a:buFont typeface="Arial" panose="020B0604020202020204" pitchFamily="34" charset="0"/>
              <a:buChar char="•"/>
            </a:pPr>
            <a:r>
              <a:rPr lang="en-US" sz="3600" dirty="0">
                <a:solidFill>
                  <a:schemeClr val="tx1"/>
                </a:solidFill>
              </a:rPr>
              <a:t>Leads others to avoid living, socializing, or working with, renting to, or employing people with mental disorders - especially severe disorders, such as schizophrenia. </a:t>
            </a:r>
          </a:p>
          <a:p>
            <a:endParaRPr lang="en-US" sz="3600" dirty="0">
              <a:solidFill>
                <a:schemeClr val="tx1"/>
              </a:solidFill>
            </a:endParaRPr>
          </a:p>
          <a:p>
            <a:r>
              <a:rPr lang="en-US" sz="3600" dirty="0">
                <a:solidFill>
                  <a:schemeClr val="tx1"/>
                </a:solidFill>
              </a:rPr>
              <a:t>- New Freedom Commission, 2003</a:t>
            </a:r>
          </a:p>
          <a:p>
            <a:endParaRPr lang="en-US" sz="3600" dirty="0">
              <a:solidFill>
                <a:schemeClr val="tx1"/>
              </a:solidFill>
            </a:endParaRPr>
          </a:p>
          <a:p>
            <a:endParaRPr lang="en-US" dirty="0"/>
          </a:p>
        </p:txBody>
      </p:sp>
    </p:spTree>
    <p:extLst>
      <p:ext uri="{BB962C8B-B14F-4D97-AF65-F5344CB8AC3E}">
        <p14:creationId xmlns:p14="http://schemas.microsoft.com/office/powerpoint/2010/main" val="11707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CCECA57E-3E8A-48A1-8CFA-16068465116E}"/>
              </a:ext>
            </a:extLst>
          </p:cNvPr>
          <p:cNvPicPr>
            <a:picLocks noChangeArrowheads="1"/>
          </p:cNvPicPr>
          <p:nvPr/>
        </p:nvPicPr>
        <p:blipFill>
          <a:blip r:embed="rId2" cstate="print"/>
          <a:srcRect/>
          <a:stretch>
            <a:fillRect/>
          </a:stretch>
        </p:blipFill>
        <p:spPr bwMode="auto">
          <a:xfrm>
            <a:off x="2267390" y="684582"/>
            <a:ext cx="7497201" cy="5430129"/>
          </a:xfrm>
          <a:prstGeom prst="rect">
            <a:avLst/>
          </a:prstGeom>
          <a:ln>
            <a:noFill/>
          </a:ln>
          <a:effectLst>
            <a:softEdge rad="112500"/>
          </a:effectLst>
        </p:spPr>
      </p:pic>
    </p:spTree>
    <p:extLst>
      <p:ext uri="{BB962C8B-B14F-4D97-AF65-F5344CB8AC3E}">
        <p14:creationId xmlns:p14="http://schemas.microsoft.com/office/powerpoint/2010/main" val="3823955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66510-36A5-492E-8908-91FC8DF0DCFF}"/>
              </a:ext>
            </a:extLst>
          </p:cNvPr>
          <p:cNvSpPr>
            <a:spLocks noGrp="1"/>
          </p:cNvSpPr>
          <p:nvPr>
            <p:ph type="ctrTitle"/>
          </p:nvPr>
        </p:nvSpPr>
        <p:spPr/>
        <p:txBody>
          <a:bodyPr>
            <a:normAutofit fontScale="90000"/>
          </a:bodyPr>
          <a:lstStyle/>
          <a:p>
            <a:r>
              <a:rPr lang="en-US" dirty="0"/>
              <a:t>Poll question #3: </a:t>
            </a:r>
            <a:br>
              <a:rPr lang="en-US" dirty="0"/>
            </a:br>
            <a:r>
              <a:rPr lang="en-US" dirty="0"/>
              <a:t/>
            </a:r>
            <a:br>
              <a:rPr lang="en-US" dirty="0"/>
            </a:br>
            <a:r>
              <a:rPr lang="en-US" sz="4400" dirty="0"/>
              <a:t>Rank these illnesses in order based on level of severity.</a:t>
            </a:r>
            <a:br>
              <a:rPr lang="en-US" sz="4400" dirty="0"/>
            </a:br>
            <a:r>
              <a:rPr lang="en-US" dirty="0"/>
              <a:t/>
            </a:r>
            <a:br>
              <a:rPr lang="en-US" dirty="0"/>
            </a:br>
            <a:r>
              <a:rPr lang="en-US" sz="3300" dirty="0"/>
              <a:t>Moderate Depression</a:t>
            </a:r>
            <a:br>
              <a:rPr lang="en-US" sz="3300" dirty="0"/>
            </a:br>
            <a:r>
              <a:rPr lang="en-US" sz="3300" dirty="0"/>
              <a:t>Low Back Pain</a:t>
            </a:r>
            <a:br>
              <a:rPr lang="en-US" sz="3300" dirty="0"/>
            </a:br>
            <a:r>
              <a:rPr lang="en-US" sz="3300" dirty="0"/>
              <a:t>Post </a:t>
            </a:r>
            <a:r>
              <a:rPr lang="en-US" sz="3300" dirty="0" err="1"/>
              <a:t>Tramautic</a:t>
            </a:r>
            <a:r>
              <a:rPr lang="en-US" sz="3300" dirty="0"/>
              <a:t> Stress Disorder </a:t>
            </a:r>
            <a:br>
              <a:rPr lang="en-US" sz="3300" dirty="0"/>
            </a:br>
            <a:r>
              <a:rPr lang="en-US" sz="3300" dirty="0"/>
              <a:t>Chronic Emphysema</a:t>
            </a:r>
            <a:br>
              <a:rPr lang="en-US" sz="3300" dirty="0"/>
            </a:br>
            <a:endParaRPr lang="en-US" sz="3300" dirty="0"/>
          </a:p>
        </p:txBody>
      </p:sp>
    </p:spTree>
    <p:extLst>
      <p:ext uri="{BB962C8B-B14F-4D97-AF65-F5344CB8AC3E}">
        <p14:creationId xmlns:p14="http://schemas.microsoft.com/office/powerpoint/2010/main" val="25045916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AAE2982-61C7-4D12-907A-EAB7C1B82F86}"/>
              </a:ext>
            </a:extLst>
          </p:cNvPr>
          <p:cNvSpPr txBox="1">
            <a:spLocks noChangeArrowheads="1"/>
          </p:cNvSpPr>
          <p:nvPr/>
        </p:nvSpPr>
        <p:spPr>
          <a:xfrm>
            <a:off x="213360" y="1827213"/>
            <a:ext cx="12192000" cy="4652962"/>
          </a:xfrm>
          <a:prstGeom prst="rect">
            <a:avLst/>
          </a:prstGeom>
        </p:spPr>
        <p:txBody>
          <a:bodyPr vert="horz" lIns="91440" tIns="45720" rIns="13208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4000" b="1" kern="1200">
                <a:solidFill>
                  <a:schemeClr val="accent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cs typeface="Open Sans" panose="020B0606030504020204" pitchFamily="34" charset="0"/>
              </a:rPr>
              <a:t>Mental illnesses can be more disabling than many chronic physical illnesses. For example: </a:t>
            </a:r>
          </a:p>
          <a:p>
            <a:pPr marL="1019175" lvl="1"/>
            <a:r>
              <a:rPr lang="en-US" altLang="en-US" dirty="0">
                <a:cs typeface="Open Sans" panose="020B0606030504020204" pitchFamily="34" charset="0"/>
              </a:rPr>
              <a:t>The disability from moderate depression is similar to the impact from relapsing multiple sclerosis, severe asthma, or chronic hepatitis B.</a:t>
            </a:r>
          </a:p>
          <a:p>
            <a:pPr>
              <a:spcBef>
                <a:spcPct val="0"/>
              </a:spcBef>
              <a:buFont typeface="Wingdings 2" panose="05020102010507070707" pitchFamily="18" charset="2"/>
              <a:buNone/>
            </a:pPr>
            <a:endParaRPr lang="en-US" altLang="en-US" sz="2000" dirty="0">
              <a:cs typeface="Open Sans" panose="020B0606030504020204" pitchFamily="34" charset="0"/>
            </a:endParaRPr>
          </a:p>
          <a:p>
            <a:r>
              <a:rPr lang="en-US" altLang="en-US" i="1" dirty="0">
                <a:cs typeface="Open Sans" panose="020B0606030504020204" pitchFamily="34" charset="0"/>
              </a:rPr>
              <a:t>“Disability”</a:t>
            </a:r>
            <a:r>
              <a:rPr lang="en-US" altLang="en-US" dirty="0">
                <a:cs typeface="Open Sans" panose="020B0606030504020204" pitchFamily="34" charset="0"/>
              </a:rPr>
              <a:t> refers to the amount of disruption a health problem causes to a person’s ability to: </a:t>
            </a:r>
          </a:p>
          <a:p>
            <a:pPr marL="1019175" lvl="1"/>
            <a:r>
              <a:rPr lang="en-US" altLang="en-US" dirty="0">
                <a:cs typeface="Open Sans" panose="020B0606030504020204" pitchFamily="34" charset="0"/>
              </a:rPr>
              <a:t>Work</a:t>
            </a:r>
          </a:p>
          <a:p>
            <a:pPr marL="1019175" lvl="1"/>
            <a:r>
              <a:rPr lang="en-US" altLang="en-US" dirty="0">
                <a:cs typeface="Open Sans" panose="020B0606030504020204" pitchFamily="34" charset="0"/>
              </a:rPr>
              <a:t>Carry out daily activities</a:t>
            </a:r>
          </a:p>
          <a:p>
            <a:pPr marL="1019175" lvl="1"/>
            <a:r>
              <a:rPr lang="en-US" altLang="en-US" dirty="0">
                <a:cs typeface="Open Sans" panose="020B0606030504020204" pitchFamily="34" charset="0"/>
              </a:rPr>
              <a:t>Engage in satisfying relationships</a:t>
            </a:r>
          </a:p>
        </p:txBody>
      </p:sp>
      <p:sp>
        <p:nvSpPr>
          <p:cNvPr id="4" name="Rectangle 3">
            <a:extLst>
              <a:ext uri="{FF2B5EF4-FFF2-40B4-BE49-F238E27FC236}">
                <a16:creationId xmlns:a16="http://schemas.microsoft.com/office/drawing/2014/main" id="{7371FA66-831B-4833-8519-993238F92060}"/>
              </a:ext>
            </a:extLst>
          </p:cNvPr>
          <p:cNvSpPr/>
          <p:nvPr/>
        </p:nvSpPr>
        <p:spPr>
          <a:xfrm>
            <a:off x="213360" y="460494"/>
            <a:ext cx="10251440" cy="846386"/>
          </a:xfrm>
          <a:prstGeom prst="rect">
            <a:avLst/>
          </a:prstGeom>
        </p:spPr>
        <p:txBody>
          <a:bodyPr wrap="square">
            <a:spAutoFit/>
          </a:bodyPr>
          <a:lstStyle/>
          <a:p>
            <a:r>
              <a:rPr lang="en-US" altLang="en-US" sz="4900" b="1" dirty="0">
                <a:solidFill>
                  <a:schemeClr val="accent1"/>
                </a:solidFill>
                <a:latin typeface="Century Gothic" panose="020B0502020202020204" pitchFamily="34" charset="0"/>
                <a:cs typeface="Open Sans" panose="020B0606030504020204" pitchFamily="34" charset="0"/>
              </a:rPr>
              <a:t>The Impact of Mental Illness</a:t>
            </a:r>
            <a:endParaRPr lang="en-US" sz="4900" dirty="0">
              <a:solidFill>
                <a:schemeClr val="accent1"/>
              </a:solidFill>
            </a:endParaRPr>
          </a:p>
        </p:txBody>
      </p:sp>
    </p:spTree>
    <p:extLst>
      <p:ext uri="{BB962C8B-B14F-4D97-AF65-F5344CB8AC3E}">
        <p14:creationId xmlns:p14="http://schemas.microsoft.com/office/powerpoint/2010/main" val="393388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545C8-679B-4470-9BBA-E723C586A143}"/>
              </a:ext>
            </a:extLst>
          </p:cNvPr>
          <p:cNvSpPr txBox="1">
            <a:spLocks/>
          </p:cNvSpPr>
          <p:nvPr/>
        </p:nvSpPr>
        <p:spPr>
          <a:xfrm>
            <a:off x="0" y="396876"/>
            <a:ext cx="9899904" cy="1103313"/>
          </a:xfrm>
          <a:prstGeom prst="rect">
            <a:avLst/>
          </a:prstGeom>
        </p:spPr>
        <p:txBody>
          <a:bodyPr vert="horz" lIns="91440" tIns="45720" rIns="91440" bIns="45720" rtlCol="0" anchor="t" anchorCtr="0">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Century Gothic" panose="020B0502020202020204" pitchFamily="34" charset="0"/>
                <a:ea typeface="+mj-ea"/>
                <a:cs typeface="+mj-cs"/>
              </a:defRPr>
            </a:lvl1pPr>
          </a:lstStyle>
          <a:p>
            <a:r>
              <a:rPr lang="en-US" altLang="en-US" b="1">
                <a:cs typeface="Open Sans" panose="020B0606030504020204" pitchFamily="34" charset="0"/>
              </a:rPr>
              <a:t>Mental Health in the Workplace</a:t>
            </a:r>
            <a:br>
              <a:rPr lang="en-US" altLang="en-US" b="1">
                <a:cs typeface="Open Sans" panose="020B0606030504020204" pitchFamily="34" charset="0"/>
              </a:rPr>
            </a:br>
            <a:r>
              <a:rPr lang="en-US" altLang="en-US" sz="1200" b="1">
                <a:cs typeface="Open Sans" panose="020B0606030504020204" pitchFamily="34" charset="0"/>
              </a:rPr>
              <a:t/>
            </a:r>
            <a:br>
              <a:rPr lang="en-US" altLang="en-US" sz="1200" b="1">
                <a:cs typeface="Open Sans" panose="020B0606030504020204" pitchFamily="34" charset="0"/>
              </a:rPr>
            </a:br>
            <a:endParaRPr lang="en-US" altLang="en-US" b="1" dirty="0">
              <a:cs typeface="Open Sans" panose="020B0606030504020204" pitchFamily="34" charset="0"/>
            </a:endParaRPr>
          </a:p>
        </p:txBody>
      </p:sp>
      <p:sp>
        <p:nvSpPr>
          <p:cNvPr id="3" name="Text Placeholder 3">
            <a:extLst>
              <a:ext uri="{FF2B5EF4-FFF2-40B4-BE49-F238E27FC236}">
                <a16:creationId xmlns:a16="http://schemas.microsoft.com/office/drawing/2014/main" id="{8C3F518F-885B-474F-A75E-0C1C33B51115}"/>
              </a:ext>
            </a:extLst>
          </p:cNvPr>
          <p:cNvSpPr txBox="1">
            <a:spLocks/>
          </p:cNvSpPr>
          <p:nvPr/>
        </p:nvSpPr>
        <p:spPr>
          <a:xfrm>
            <a:off x="0" y="1103313"/>
            <a:ext cx="8069263" cy="20510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4000" b="1" kern="1200">
                <a:solidFill>
                  <a:schemeClr val="accent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500" dirty="0">
                <a:cs typeface="Open Sans" panose="020B0606030504020204" pitchFamily="34" charset="0"/>
              </a:rPr>
              <a:t>1 in 5 American adults experiences a mental illness each year</a:t>
            </a:r>
          </a:p>
          <a:p>
            <a:endParaRPr lang="en-US" altLang="en-US" sz="2500" dirty="0">
              <a:cs typeface="Open Sans" panose="020B0606030504020204" pitchFamily="34" charset="0"/>
            </a:endParaRPr>
          </a:p>
          <a:p>
            <a:r>
              <a:rPr lang="en-US" altLang="en-US" sz="2500" dirty="0">
                <a:cs typeface="Open Sans" panose="020B0606030504020204" pitchFamily="34" charset="0"/>
              </a:rPr>
              <a:t>Employers face an estimated $80 to $100 billion in indirect costs annually due to mental illness and substance use – including lost productivity and absenteeism</a:t>
            </a:r>
          </a:p>
        </p:txBody>
      </p:sp>
      <p:sp>
        <p:nvSpPr>
          <p:cNvPr id="4" name="Text Placeholder 3">
            <a:extLst>
              <a:ext uri="{FF2B5EF4-FFF2-40B4-BE49-F238E27FC236}">
                <a16:creationId xmlns:a16="http://schemas.microsoft.com/office/drawing/2014/main" id="{960D66AA-1859-49B2-8685-71343326712A}"/>
              </a:ext>
            </a:extLst>
          </p:cNvPr>
          <p:cNvSpPr txBox="1">
            <a:spLocks/>
          </p:cNvSpPr>
          <p:nvPr/>
        </p:nvSpPr>
        <p:spPr bwMode="auto">
          <a:xfrm>
            <a:off x="3313630" y="3860800"/>
            <a:ext cx="4633912"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marL="347663" indent="-344488">
              <a:spcBef>
                <a:spcPct val="20000"/>
              </a:spcBef>
              <a:buClr>
                <a:srgbClr val="0854A2"/>
              </a:buClr>
              <a:buSzPct val="115000"/>
              <a:buBlip>
                <a:blip r:embed="rId2"/>
              </a:buBlip>
              <a:defRPr sz="2400">
                <a:solidFill>
                  <a:schemeClr val="tx1"/>
                </a:solidFill>
                <a:latin typeface="Open Sans" panose="020B0606030504020204" pitchFamily="34" charset="0"/>
                <a:ea typeface="MS PGothic" panose="020B0600070205080204" pitchFamily="34" charset="-128"/>
                <a:cs typeface="Open Sans" panose="020B0606030504020204" pitchFamily="34" charset="0"/>
              </a:defRPr>
            </a:lvl1pPr>
            <a:lvl2pPr marL="688975" indent="-231775">
              <a:spcBef>
                <a:spcPct val="20000"/>
              </a:spcBef>
              <a:buClr>
                <a:srgbClr val="0C4CA8"/>
              </a:buClr>
              <a:buFont typeface="Lucida Grande" charset="0"/>
              <a:buChar char="&gt;"/>
              <a:defRPr sz="2000">
                <a:solidFill>
                  <a:schemeClr val="tx1"/>
                </a:solidFill>
                <a:latin typeface="Open Sans" panose="020B0606030504020204" pitchFamily="34" charset="0"/>
                <a:ea typeface="MS PGothic" panose="020B0600070205080204" pitchFamily="34" charset="-128"/>
                <a:cs typeface="Open Sans" panose="020B0606030504020204" pitchFamily="34" charset="0"/>
              </a:defRPr>
            </a:lvl2pPr>
            <a:lvl3pPr marL="1143000" indent="-228600">
              <a:spcBef>
                <a:spcPct val="20000"/>
              </a:spcBef>
              <a:buClr>
                <a:srgbClr val="0C4CA8"/>
              </a:buClr>
              <a:buFont typeface="Lucida Grande" charset="0"/>
              <a:buChar char="●"/>
              <a:defRPr>
                <a:solidFill>
                  <a:schemeClr val="tx1"/>
                </a:solidFill>
                <a:latin typeface="Open Sans" panose="020B0606030504020204" pitchFamily="34" charset="0"/>
                <a:ea typeface="MS PGothic" panose="020B0600070205080204" pitchFamily="34" charset="-128"/>
                <a:cs typeface="Open Sans" panose="020B0606030504020204" pitchFamily="34" charset="0"/>
              </a:defRPr>
            </a:lvl3pPr>
            <a:lvl4pPr marL="1600200" indent="-228600">
              <a:spcBef>
                <a:spcPct val="20000"/>
              </a:spcBef>
              <a:buClr>
                <a:srgbClr val="0C4CA8"/>
              </a:buClr>
              <a:buFont typeface="Courier New" panose="02070309020205020404" pitchFamily="49" charset="0"/>
              <a:buChar char="o"/>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4pPr>
            <a:lvl5pPr marL="2057400" indent="-228600">
              <a:spcBef>
                <a:spcPct val="20000"/>
              </a:spcBef>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5pPr>
            <a:lvl6pPr marL="25146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6pPr>
            <a:lvl7pPr marL="29718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7pPr>
            <a:lvl8pPr marL="34290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8pPr>
            <a:lvl9pPr marL="38862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9pPr>
          </a:lstStyle>
          <a:p>
            <a:pPr>
              <a:buClr>
                <a:schemeClr val="accent2"/>
              </a:buClr>
              <a:buFont typeface="Arial" panose="020B0604020202020204" pitchFamily="34" charset="0"/>
              <a:buChar char="•"/>
            </a:pPr>
            <a:r>
              <a:rPr lang="en-US" altLang="en-US" sz="1900" dirty="0">
                <a:solidFill>
                  <a:schemeClr val="accent1"/>
                </a:solidFill>
                <a:latin typeface="Century Gothic" panose="020B0502020202020204" pitchFamily="34" charset="0"/>
              </a:rPr>
              <a:t>10.8 million full-time workers have a substance use disorder</a:t>
            </a:r>
          </a:p>
          <a:p>
            <a:pPr marL="347345" indent="-344170">
              <a:buClr>
                <a:schemeClr val="accent2"/>
              </a:buClr>
              <a:buFont typeface="Arial" panose="020B0604020202020204" pitchFamily="34" charset="0"/>
              <a:buChar char="•"/>
            </a:pPr>
            <a:endParaRPr lang="en-US" altLang="en-US" sz="1900" dirty="0">
              <a:solidFill>
                <a:schemeClr val="accent1"/>
              </a:solidFill>
              <a:latin typeface="Century Gothic" panose="020B0502020202020204" pitchFamily="34" charset="0"/>
            </a:endParaRPr>
          </a:p>
        </p:txBody>
      </p:sp>
      <p:pic>
        <p:nvPicPr>
          <p:cNvPr id="5" name="Picture 6">
            <a:extLst>
              <a:ext uri="{FF2B5EF4-FFF2-40B4-BE49-F238E27FC236}">
                <a16:creationId xmlns:a16="http://schemas.microsoft.com/office/drawing/2014/main" id="{397B952B-70E9-49E4-ACBA-3C69D643A41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7542" y="3439745"/>
            <a:ext cx="3254375"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7648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EC659F6-AD1C-427C-9BF5-D2D5F5E09201}"/>
              </a:ext>
            </a:extLst>
          </p:cNvPr>
          <p:cNvGrpSpPr/>
          <p:nvPr/>
        </p:nvGrpSpPr>
        <p:grpSpPr>
          <a:xfrm>
            <a:off x="2088123" y="1202899"/>
            <a:ext cx="8154832" cy="5340702"/>
            <a:chOff x="2075018" y="352295"/>
            <a:chExt cx="8154832" cy="5340702"/>
          </a:xfrm>
        </p:grpSpPr>
        <p:graphicFrame>
          <p:nvGraphicFramePr>
            <p:cNvPr id="3" name="Diagram 2">
              <a:extLst>
                <a:ext uri="{FF2B5EF4-FFF2-40B4-BE49-F238E27FC236}">
                  <a16:creationId xmlns:a16="http://schemas.microsoft.com/office/drawing/2014/main" id="{8A3B19AA-175A-4319-930F-B5514DC8970C}"/>
                </a:ext>
              </a:extLst>
            </p:cNvPr>
            <p:cNvGraphicFramePr/>
            <p:nvPr>
              <p:extLst/>
            </p:nvPr>
          </p:nvGraphicFramePr>
          <p:xfrm>
            <a:off x="2075018" y="352295"/>
            <a:ext cx="8154832" cy="53407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A742CECC-7CA7-476D-8516-E40E878BA5C6}"/>
                </a:ext>
              </a:extLst>
            </p:cNvPr>
            <p:cNvSpPr txBox="1"/>
            <p:nvPr/>
          </p:nvSpPr>
          <p:spPr>
            <a:xfrm>
              <a:off x="5180090" y="2422571"/>
              <a:ext cx="1944688" cy="1200150"/>
            </a:xfrm>
            <a:prstGeom prst="rect">
              <a:avLst/>
            </a:prstGeom>
            <a:noFill/>
          </p:spPr>
          <p:txBody>
            <a:bodyPr>
              <a:spAutoFit/>
            </a:bodyPr>
            <a:lstStyle/>
            <a:p>
              <a:pPr algn="ctr">
                <a:defRPr/>
              </a:pPr>
              <a:r>
                <a:rPr lang="en-US" b="1" dirty="0">
                  <a:solidFill>
                    <a:srgbClr val="7161AB">
                      <a:lumMod val="85000"/>
                      <a:lumOff val="15000"/>
                    </a:srgbClr>
                  </a:solidFill>
                  <a:latin typeface="Century Gothic" panose="020B0502020202020204" pitchFamily="34" charset="0"/>
                </a:rPr>
                <a:t>Recognize</a:t>
              </a:r>
            </a:p>
            <a:p>
              <a:pPr algn="ctr">
                <a:defRPr/>
              </a:pPr>
              <a:r>
                <a:rPr lang="en-US" b="1" dirty="0">
                  <a:solidFill>
                    <a:srgbClr val="7161AB">
                      <a:lumMod val="85000"/>
                      <a:lumOff val="15000"/>
                    </a:srgbClr>
                  </a:solidFill>
                  <a:latin typeface="Century Gothic" panose="020B0502020202020204" pitchFamily="34" charset="0"/>
                </a:rPr>
                <a:t> the Signs,</a:t>
              </a:r>
            </a:p>
            <a:p>
              <a:pPr algn="ctr">
                <a:defRPr/>
              </a:pPr>
              <a:r>
                <a:rPr lang="en-US" b="1" dirty="0">
                  <a:solidFill>
                    <a:srgbClr val="7161AB">
                      <a:lumMod val="85000"/>
                      <a:lumOff val="15000"/>
                    </a:srgbClr>
                  </a:solidFill>
                  <a:latin typeface="Century Gothic" panose="020B0502020202020204" pitchFamily="34" charset="0"/>
                </a:rPr>
                <a:t>Symptoms, &amp;</a:t>
              </a:r>
            </a:p>
            <a:p>
              <a:pPr algn="ctr">
                <a:defRPr/>
              </a:pPr>
              <a:r>
                <a:rPr lang="en-US" b="1" dirty="0">
                  <a:solidFill>
                    <a:srgbClr val="7161AB">
                      <a:lumMod val="85000"/>
                      <a:lumOff val="15000"/>
                    </a:srgbClr>
                  </a:solidFill>
                  <a:latin typeface="Century Gothic" panose="020B0502020202020204" pitchFamily="34" charset="0"/>
                </a:rPr>
                <a:t>Risk Factors</a:t>
              </a:r>
            </a:p>
          </p:txBody>
        </p:sp>
      </p:grpSp>
      <p:sp>
        <p:nvSpPr>
          <p:cNvPr id="5" name="Title 1">
            <a:extLst>
              <a:ext uri="{FF2B5EF4-FFF2-40B4-BE49-F238E27FC236}">
                <a16:creationId xmlns:a16="http://schemas.microsoft.com/office/drawing/2014/main" id="{A049757B-01B9-4028-83EE-86C8CC8A21F3}"/>
              </a:ext>
            </a:extLst>
          </p:cNvPr>
          <p:cNvSpPr txBox="1">
            <a:spLocks/>
          </p:cNvSpPr>
          <p:nvPr/>
        </p:nvSpPr>
        <p:spPr>
          <a:xfrm>
            <a:off x="818706" y="220237"/>
            <a:ext cx="6569229" cy="982662"/>
          </a:xfrm>
          <a:prstGeom prst="rect">
            <a:avLst/>
          </a:prstGeom>
        </p:spPr>
        <p:txBody>
          <a:bodyPr vert="horz" lIns="91440" tIns="45720" rIns="91440" bIns="45720" rtlCol="0" anchor="t" anchorCtr="0">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Century Gothic" panose="020B0502020202020204" pitchFamily="34" charset="0"/>
                <a:ea typeface="+mj-ea"/>
                <a:cs typeface="+mj-cs"/>
              </a:defRPr>
            </a:lvl1pPr>
          </a:lstStyle>
          <a:p>
            <a:r>
              <a:rPr lang="en-US" altLang="en-US" b="1" dirty="0">
                <a:cs typeface="Open Sans" panose="020B0606030504020204" pitchFamily="34" charset="0"/>
              </a:rPr>
              <a:t>Common Mental Health </a:t>
            </a:r>
            <a:r>
              <a:rPr lang="en-US" altLang="en-US" b="1" dirty="0" smtClean="0">
                <a:cs typeface="Open Sans" panose="020B0606030504020204" pitchFamily="34" charset="0"/>
              </a:rPr>
              <a:t>Issues In Students</a:t>
            </a:r>
            <a:endParaRPr lang="en-US" altLang="en-US" b="1" dirty="0">
              <a:cs typeface="Open Sans" panose="020B0606030504020204" pitchFamily="34" charset="0"/>
            </a:endParaRPr>
          </a:p>
        </p:txBody>
      </p:sp>
    </p:spTree>
    <p:extLst>
      <p:ext uri="{BB962C8B-B14F-4D97-AF65-F5344CB8AC3E}">
        <p14:creationId xmlns:p14="http://schemas.microsoft.com/office/powerpoint/2010/main" val="2746513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F7494-F742-4361-88A3-2CE73A6EBF6D}"/>
              </a:ext>
            </a:extLst>
          </p:cNvPr>
          <p:cNvSpPr>
            <a:spLocks noGrp="1"/>
          </p:cNvSpPr>
          <p:nvPr>
            <p:ph type="title"/>
          </p:nvPr>
        </p:nvSpPr>
        <p:spPr/>
        <p:txBody>
          <a:bodyPr/>
          <a:lstStyle/>
          <a:p>
            <a:r>
              <a:rPr lang="en-US" dirty="0"/>
              <a:t>Mental Health Crises</a:t>
            </a:r>
          </a:p>
        </p:txBody>
      </p:sp>
      <p:sp>
        <p:nvSpPr>
          <p:cNvPr id="3" name="Text Placeholder 2">
            <a:extLst>
              <a:ext uri="{FF2B5EF4-FFF2-40B4-BE49-F238E27FC236}">
                <a16:creationId xmlns:a16="http://schemas.microsoft.com/office/drawing/2014/main" id="{F99A84B1-14F4-4C5C-A3FC-766638635153}"/>
              </a:ext>
            </a:extLst>
          </p:cNvPr>
          <p:cNvSpPr>
            <a:spLocks noGrp="1"/>
          </p:cNvSpPr>
          <p:nvPr>
            <p:ph type="body" idx="1"/>
          </p:nvPr>
        </p:nvSpPr>
        <p:spPr>
          <a:xfrm>
            <a:off x="609601" y="1722438"/>
            <a:ext cx="10963274" cy="4896571"/>
          </a:xfrm>
        </p:spPr>
        <p:txBody>
          <a:bodyPr/>
          <a:lstStyle/>
          <a:p>
            <a:endParaRPr lang="en-US" dirty="0">
              <a:solidFill>
                <a:schemeClr val="accent1"/>
              </a:solidFill>
            </a:endParaRPr>
          </a:p>
          <a:p>
            <a:r>
              <a:rPr lang="en-US" dirty="0">
                <a:solidFill>
                  <a:schemeClr val="accent1"/>
                </a:solidFill>
              </a:rPr>
              <a:t>Panic Attacks</a:t>
            </a:r>
          </a:p>
          <a:p>
            <a:endParaRPr lang="en-US" dirty="0">
              <a:solidFill>
                <a:schemeClr val="accent1"/>
              </a:solidFill>
            </a:endParaRPr>
          </a:p>
          <a:p>
            <a:r>
              <a:rPr lang="en-US" dirty="0">
                <a:solidFill>
                  <a:schemeClr val="accent1"/>
                </a:solidFill>
              </a:rPr>
              <a:t>Thoughts of Suicide or Harm</a:t>
            </a:r>
          </a:p>
          <a:p>
            <a:endParaRPr lang="en-US" dirty="0">
              <a:solidFill>
                <a:schemeClr val="accent1"/>
              </a:solidFill>
            </a:endParaRPr>
          </a:p>
          <a:p>
            <a:r>
              <a:rPr lang="en-US" dirty="0">
                <a:solidFill>
                  <a:schemeClr val="accent1"/>
                </a:solidFill>
              </a:rPr>
              <a:t>Psychosis</a:t>
            </a:r>
          </a:p>
          <a:p>
            <a:endParaRPr lang="en-US" dirty="0">
              <a:solidFill>
                <a:schemeClr val="accent1"/>
              </a:solidFill>
            </a:endParaRPr>
          </a:p>
          <a:p>
            <a:r>
              <a:rPr lang="en-US" dirty="0">
                <a:solidFill>
                  <a:schemeClr val="accent1"/>
                </a:solidFill>
              </a:rPr>
              <a:t>Substance Use</a:t>
            </a:r>
          </a:p>
          <a:p>
            <a:endParaRPr lang="en-US" dirty="0">
              <a:solidFill>
                <a:schemeClr val="accent1"/>
              </a:solidFill>
            </a:endParaRPr>
          </a:p>
          <a:p>
            <a:r>
              <a:rPr lang="en-US" dirty="0">
                <a:solidFill>
                  <a:schemeClr val="accent1"/>
                </a:solidFill>
              </a:rPr>
              <a:t>Other Crises </a:t>
            </a:r>
          </a:p>
        </p:txBody>
      </p:sp>
      <p:pic>
        <p:nvPicPr>
          <p:cNvPr id="5" name="Picture 4" descr="A close up of a logo&#10;&#10;Description generated with very high confidence">
            <a:extLst>
              <a:ext uri="{FF2B5EF4-FFF2-40B4-BE49-F238E27FC236}">
                <a16:creationId xmlns:a16="http://schemas.microsoft.com/office/drawing/2014/main" id="{32B15EF9-E55C-4EE5-8156-1F488F28869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5940137" y="2597726"/>
            <a:ext cx="3325091" cy="3325091"/>
          </a:xfrm>
          <a:prstGeom prst="rect">
            <a:avLst/>
          </a:prstGeom>
        </p:spPr>
      </p:pic>
    </p:spTree>
    <p:extLst>
      <p:ext uri="{BB962C8B-B14F-4D97-AF65-F5344CB8AC3E}">
        <p14:creationId xmlns:p14="http://schemas.microsoft.com/office/powerpoint/2010/main" val="36802281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89575-7842-4FF5-B41B-DB3A6D467EFF}"/>
              </a:ext>
            </a:extLst>
          </p:cNvPr>
          <p:cNvSpPr>
            <a:spLocks noGrp="1"/>
          </p:cNvSpPr>
          <p:nvPr>
            <p:ph type="title"/>
          </p:nvPr>
        </p:nvSpPr>
        <p:spPr/>
        <p:txBody>
          <a:bodyPr/>
          <a:lstStyle/>
          <a:p>
            <a:r>
              <a:rPr lang="en-US" dirty="0"/>
              <a:t>Cues: Panic Attacks</a:t>
            </a:r>
          </a:p>
        </p:txBody>
      </p:sp>
      <p:sp>
        <p:nvSpPr>
          <p:cNvPr id="3" name="Text Placeholder 2">
            <a:extLst>
              <a:ext uri="{FF2B5EF4-FFF2-40B4-BE49-F238E27FC236}">
                <a16:creationId xmlns:a16="http://schemas.microsoft.com/office/drawing/2014/main" id="{8C45E1A2-3424-4F10-B874-735C4B0BA56F}"/>
              </a:ext>
            </a:extLst>
          </p:cNvPr>
          <p:cNvSpPr>
            <a:spLocks noGrp="1"/>
          </p:cNvSpPr>
          <p:nvPr>
            <p:ph type="body" idx="1"/>
          </p:nvPr>
        </p:nvSpPr>
        <p:spPr>
          <a:xfrm>
            <a:off x="609601" y="1722438"/>
            <a:ext cx="10963274" cy="4584844"/>
          </a:xfrm>
        </p:spPr>
        <p:txBody>
          <a:bodyPr>
            <a:normAutofit lnSpcReduction="10000"/>
          </a:bodyPr>
          <a:lstStyle/>
          <a:p>
            <a:pPr marL="342900" indent="-342900">
              <a:lnSpc>
                <a:spcPct val="150000"/>
              </a:lnSpc>
              <a:buFont typeface="Arial" panose="020B0604020202020204" pitchFamily="34" charset="0"/>
              <a:buChar char="•"/>
            </a:pPr>
            <a:r>
              <a:rPr lang="en-US" dirty="0">
                <a:solidFill>
                  <a:schemeClr val="accent1"/>
                </a:solidFill>
              </a:rPr>
              <a:t>Rapid heart rate / pounding heart</a:t>
            </a:r>
          </a:p>
          <a:p>
            <a:pPr marL="342900" indent="-342900">
              <a:lnSpc>
                <a:spcPct val="150000"/>
              </a:lnSpc>
              <a:buFont typeface="Arial" panose="020B0604020202020204" pitchFamily="34" charset="0"/>
              <a:buChar char="•"/>
            </a:pPr>
            <a:r>
              <a:rPr lang="en-US" dirty="0">
                <a:solidFill>
                  <a:schemeClr val="accent1"/>
                </a:solidFill>
              </a:rPr>
              <a:t>Sweating / trembling</a:t>
            </a:r>
          </a:p>
          <a:p>
            <a:pPr marL="342900" indent="-342900">
              <a:lnSpc>
                <a:spcPct val="150000"/>
              </a:lnSpc>
              <a:buFont typeface="Arial" panose="020B0604020202020204" pitchFamily="34" charset="0"/>
              <a:buChar char="•"/>
            </a:pPr>
            <a:r>
              <a:rPr lang="en-US" dirty="0">
                <a:solidFill>
                  <a:schemeClr val="accent1"/>
                </a:solidFill>
              </a:rPr>
              <a:t>Shortness of breath, sensations of choking </a:t>
            </a:r>
          </a:p>
          <a:p>
            <a:pPr marL="342900" indent="-342900">
              <a:lnSpc>
                <a:spcPct val="150000"/>
              </a:lnSpc>
              <a:buFont typeface="Arial" panose="020B0604020202020204" pitchFamily="34" charset="0"/>
              <a:buChar char="•"/>
            </a:pPr>
            <a:r>
              <a:rPr lang="en-US" dirty="0">
                <a:solidFill>
                  <a:schemeClr val="accent1"/>
                </a:solidFill>
              </a:rPr>
              <a:t>Chest pain or discomfort</a:t>
            </a:r>
          </a:p>
          <a:p>
            <a:pPr marL="342900" indent="-342900">
              <a:lnSpc>
                <a:spcPct val="150000"/>
              </a:lnSpc>
              <a:buFont typeface="Arial" panose="020B0604020202020204" pitchFamily="34" charset="0"/>
              <a:buChar char="•"/>
            </a:pPr>
            <a:r>
              <a:rPr lang="en-US" dirty="0">
                <a:solidFill>
                  <a:schemeClr val="accent1"/>
                </a:solidFill>
              </a:rPr>
              <a:t>Nausea</a:t>
            </a:r>
          </a:p>
          <a:p>
            <a:pPr marL="342900" indent="-342900">
              <a:lnSpc>
                <a:spcPct val="150000"/>
              </a:lnSpc>
              <a:buFont typeface="Arial" panose="020B0604020202020204" pitchFamily="34" charset="0"/>
              <a:buChar char="•"/>
            </a:pPr>
            <a:r>
              <a:rPr lang="en-US" dirty="0">
                <a:solidFill>
                  <a:schemeClr val="accent1"/>
                </a:solidFill>
              </a:rPr>
              <a:t>Dizziness / light-headedness</a:t>
            </a:r>
          </a:p>
          <a:p>
            <a:pPr marL="342900" indent="-342900">
              <a:lnSpc>
                <a:spcPct val="150000"/>
              </a:lnSpc>
              <a:buFont typeface="Arial" panose="020B0604020202020204" pitchFamily="34" charset="0"/>
              <a:buChar char="•"/>
            </a:pPr>
            <a:r>
              <a:rPr lang="en-US" dirty="0">
                <a:solidFill>
                  <a:schemeClr val="accent1"/>
                </a:solidFill>
              </a:rPr>
              <a:t>Numbness or Tingling</a:t>
            </a:r>
          </a:p>
        </p:txBody>
      </p:sp>
      <p:pic>
        <p:nvPicPr>
          <p:cNvPr id="5" name="Picture 4" descr="A close up of a logo&#10;&#10;Description generated with very high confidence">
            <a:extLst>
              <a:ext uri="{FF2B5EF4-FFF2-40B4-BE49-F238E27FC236}">
                <a16:creationId xmlns:a16="http://schemas.microsoft.com/office/drawing/2014/main" id="{C9CE9AD1-A1CA-4473-B9D8-0F465C22D2A7}"/>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7415645" y="2869189"/>
            <a:ext cx="3307773" cy="3307773"/>
          </a:xfrm>
          <a:prstGeom prst="rect">
            <a:avLst/>
          </a:prstGeom>
        </p:spPr>
      </p:pic>
    </p:spTree>
    <p:extLst>
      <p:ext uri="{BB962C8B-B14F-4D97-AF65-F5344CB8AC3E}">
        <p14:creationId xmlns:p14="http://schemas.microsoft.com/office/powerpoint/2010/main" val="17932941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072DB-ECDC-4E42-87C3-0E0A57A06C4D}"/>
              </a:ext>
            </a:extLst>
          </p:cNvPr>
          <p:cNvSpPr>
            <a:spLocks noGrp="1"/>
          </p:cNvSpPr>
          <p:nvPr>
            <p:ph type="title"/>
          </p:nvPr>
        </p:nvSpPr>
        <p:spPr/>
        <p:txBody>
          <a:bodyPr/>
          <a:lstStyle/>
          <a:p>
            <a:r>
              <a:rPr lang="en-US" sz="4800" dirty="0"/>
              <a:t>Cues: Thoughts of Suicide or Harm</a:t>
            </a:r>
          </a:p>
        </p:txBody>
      </p:sp>
      <p:sp>
        <p:nvSpPr>
          <p:cNvPr id="3" name="Text Placeholder 2">
            <a:extLst>
              <a:ext uri="{FF2B5EF4-FFF2-40B4-BE49-F238E27FC236}">
                <a16:creationId xmlns:a16="http://schemas.microsoft.com/office/drawing/2014/main" id="{81CEDD6D-B685-465B-AD9D-BCBADD89C31B}"/>
              </a:ext>
            </a:extLst>
          </p:cNvPr>
          <p:cNvSpPr>
            <a:spLocks noGrp="1"/>
          </p:cNvSpPr>
          <p:nvPr>
            <p:ph type="body" idx="1"/>
          </p:nvPr>
        </p:nvSpPr>
        <p:spPr>
          <a:xfrm>
            <a:off x="609601" y="1722438"/>
            <a:ext cx="10963274" cy="4454524"/>
          </a:xfrm>
        </p:spPr>
        <p:txBody>
          <a:bodyPr>
            <a:normAutofit lnSpcReduction="10000"/>
          </a:bodyPr>
          <a:lstStyle/>
          <a:p>
            <a:pPr marL="342900" indent="-342900">
              <a:lnSpc>
                <a:spcPct val="150000"/>
              </a:lnSpc>
              <a:buFont typeface="Arial" panose="020B0604020202020204" pitchFamily="34" charset="0"/>
              <a:buChar char="•"/>
            </a:pPr>
            <a:r>
              <a:rPr lang="en-US" dirty="0">
                <a:solidFill>
                  <a:schemeClr val="accent1"/>
                </a:solidFill>
              </a:rPr>
              <a:t>Talking about death or dying </a:t>
            </a:r>
          </a:p>
          <a:p>
            <a:pPr marL="342900" indent="-342900">
              <a:lnSpc>
                <a:spcPct val="150000"/>
              </a:lnSpc>
              <a:buFont typeface="Arial" panose="020B0604020202020204" pitchFamily="34" charset="0"/>
              <a:buChar char="•"/>
            </a:pPr>
            <a:r>
              <a:rPr lang="en-US" dirty="0">
                <a:solidFill>
                  <a:schemeClr val="accent1"/>
                </a:solidFill>
              </a:rPr>
              <a:t>Threatening to hurt or kill oneself</a:t>
            </a:r>
          </a:p>
          <a:p>
            <a:pPr marL="342900" indent="-342900">
              <a:lnSpc>
                <a:spcPct val="150000"/>
              </a:lnSpc>
              <a:buFont typeface="Arial" panose="020B0604020202020204" pitchFamily="34" charset="0"/>
              <a:buChar char="•"/>
            </a:pPr>
            <a:r>
              <a:rPr lang="en-US" dirty="0">
                <a:solidFill>
                  <a:schemeClr val="accent1"/>
                </a:solidFill>
              </a:rPr>
              <a:t>Discussing giving away their prized possessions </a:t>
            </a:r>
          </a:p>
          <a:p>
            <a:pPr marL="342900" indent="-342900">
              <a:lnSpc>
                <a:spcPct val="150000"/>
              </a:lnSpc>
              <a:buFont typeface="Arial" panose="020B0604020202020204" pitchFamily="34" charset="0"/>
              <a:buChar char="•"/>
            </a:pPr>
            <a:r>
              <a:rPr lang="en-US" dirty="0">
                <a:solidFill>
                  <a:schemeClr val="accent1"/>
                </a:solidFill>
              </a:rPr>
              <a:t>Feeling hopeless / worthless or a lack of purpose</a:t>
            </a:r>
          </a:p>
          <a:p>
            <a:pPr marL="342900" indent="-342900">
              <a:lnSpc>
                <a:spcPct val="150000"/>
              </a:lnSpc>
              <a:buFont typeface="Arial" panose="020B0604020202020204" pitchFamily="34" charset="0"/>
              <a:buChar char="•"/>
            </a:pPr>
            <a:r>
              <a:rPr lang="en-US" dirty="0">
                <a:solidFill>
                  <a:schemeClr val="accent1"/>
                </a:solidFill>
              </a:rPr>
              <a:t>Reckless activity </a:t>
            </a:r>
          </a:p>
          <a:p>
            <a:pPr marL="342900" indent="-342900">
              <a:lnSpc>
                <a:spcPct val="150000"/>
              </a:lnSpc>
              <a:buFont typeface="Arial" panose="020B0604020202020204" pitchFamily="34" charset="0"/>
              <a:buChar char="•"/>
            </a:pPr>
            <a:r>
              <a:rPr lang="en-US" dirty="0">
                <a:solidFill>
                  <a:schemeClr val="accent1"/>
                </a:solidFill>
              </a:rPr>
              <a:t>Withdrawing socially </a:t>
            </a:r>
          </a:p>
          <a:p>
            <a:pPr marL="342900" indent="-342900">
              <a:lnSpc>
                <a:spcPct val="150000"/>
              </a:lnSpc>
              <a:buFont typeface="Arial" panose="020B0604020202020204" pitchFamily="34" charset="0"/>
              <a:buChar char="•"/>
            </a:pPr>
            <a:r>
              <a:rPr lang="en-US" dirty="0">
                <a:solidFill>
                  <a:schemeClr val="accent1"/>
                </a:solidFill>
              </a:rPr>
              <a:t>Demonstrating rage / seeking revenge</a:t>
            </a:r>
          </a:p>
        </p:txBody>
      </p:sp>
      <p:pic>
        <p:nvPicPr>
          <p:cNvPr id="8" name="Picture 7">
            <a:extLst>
              <a:ext uri="{FF2B5EF4-FFF2-40B4-BE49-F238E27FC236}">
                <a16:creationId xmlns:a16="http://schemas.microsoft.com/office/drawing/2014/main" id="{ABF41E68-2A8B-40C0-A1AF-EABA217C5DA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9029700" y="2067791"/>
            <a:ext cx="2438400" cy="2438400"/>
          </a:xfrm>
          <a:prstGeom prst="rect">
            <a:avLst/>
          </a:prstGeom>
        </p:spPr>
      </p:pic>
    </p:spTree>
    <p:extLst>
      <p:ext uri="{BB962C8B-B14F-4D97-AF65-F5344CB8AC3E}">
        <p14:creationId xmlns:p14="http://schemas.microsoft.com/office/powerpoint/2010/main" val="3507039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1399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2B2E5-8F94-4154-A727-6306A2A9C004}"/>
              </a:ext>
            </a:extLst>
          </p:cNvPr>
          <p:cNvSpPr>
            <a:spLocks noGrp="1"/>
          </p:cNvSpPr>
          <p:nvPr>
            <p:ph type="title"/>
          </p:nvPr>
        </p:nvSpPr>
        <p:spPr/>
        <p:txBody>
          <a:bodyPr/>
          <a:lstStyle/>
          <a:p>
            <a:r>
              <a:rPr lang="en-US" dirty="0"/>
              <a:t>Cues: Psychosis</a:t>
            </a:r>
          </a:p>
        </p:txBody>
      </p:sp>
      <p:sp>
        <p:nvSpPr>
          <p:cNvPr id="3" name="Text Placeholder 2">
            <a:extLst>
              <a:ext uri="{FF2B5EF4-FFF2-40B4-BE49-F238E27FC236}">
                <a16:creationId xmlns:a16="http://schemas.microsoft.com/office/drawing/2014/main" id="{A0982A11-675D-4BD9-81AB-2575077B39A6}"/>
              </a:ext>
            </a:extLst>
          </p:cNvPr>
          <p:cNvSpPr>
            <a:spLocks noGrp="1"/>
          </p:cNvSpPr>
          <p:nvPr>
            <p:ph type="body" idx="1"/>
          </p:nvPr>
        </p:nvSpPr>
        <p:spPr>
          <a:xfrm>
            <a:off x="609601" y="1722438"/>
            <a:ext cx="10963274" cy="4054907"/>
          </a:xfrm>
        </p:spPr>
        <p:txBody>
          <a:bodyPr>
            <a:normAutofit/>
          </a:bodyPr>
          <a:lstStyle/>
          <a:p>
            <a:pPr marL="342900" indent="-342900">
              <a:lnSpc>
                <a:spcPct val="150000"/>
              </a:lnSpc>
              <a:buFont typeface="Arial" panose="020B0604020202020204" pitchFamily="34" charset="0"/>
              <a:buChar char="•"/>
            </a:pPr>
            <a:r>
              <a:rPr lang="en-US" dirty="0">
                <a:solidFill>
                  <a:schemeClr val="accent1"/>
                </a:solidFill>
              </a:rPr>
              <a:t>Difficulty concentrating or paying attention</a:t>
            </a:r>
          </a:p>
          <a:p>
            <a:pPr marL="342900" indent="-342900">
              <a:lnSpc>
                <a:spcPct val="150000"/>
              </a:lnSpc>
              <a:buFont typeface="Arial" panose="020B0604020202020204" pitchFamily="34" charset="0"/>
              <a:buChar char="•"/>
            </a:pPr>
            <a:r>
              <a:rPr lang="en-US" dirty="0">
                <a:solidFill>
                  <a:schemeClr val="accent1"/>
                </a:solidFill>
              </a:rPr>
              <a:t>Sense of alteration of self, others, or the outside world </a:t>
            </a:r>
          </a:p>
          <a:p>
            <a:pPr marL="342900" indent="-342900">
              <a:lnSpc>
                <a:spcPct val="150000"/>
              </a:lnSpc>
              <a:buFont typeface="Arial" panose="020B0604020202020204" pitchFamily="34" charset="0"/>
              <a:buChar char="•"/>
            </a:pPr>
            <a:r>
              <a:rPr lang="en-US" dirty="0">
                <a:solidFill>
                  <a:schemeClr val="accent1"/>
                </a:solidFill>
              </a:rPr>
              <a:t>Odd ideas / thought patterns</a:t>
            </a:r>
          </a:p>
          <a:p>
            <a:pPr marL="342900" indent="-342900">
              <a:lnSpc>
                <a:spcPct val="150000"/>
              </a:lnSpc>
              <a:buFont typeface="Arial" panose="020B0604020202020204" pitchFamily="34" charset="0"/>
              <a:buChar char="•"/>
            </a:pPr>
            <a:r>
              <a:rPr lang="en-US" dirty="0">
                <a:solidFill>
                  <a:schemeClr val="accent1"/>
                </a:solidFill>
              </a:rPr>
              <a:t>Unusual perceptual experiences</a:t>
            </a:r>
          </a:p>
          <a:p>
            <a:pPr marL="342900" indent="-342900">
              <a:lnSpc>
                <a:spcPct val="150000"/>
              </a:lnSpc>
              <a:buFont typeface="Arial" panose="020B0604020202020204" pitchFamily="34" charset="0"/>
              <a:buChar char="•"/>
            </a:pPr>
            <a:r>
              <a:rPr lang="en-US" dirty="0">
                <a:solidFill>
                  <a:schemeClr val="accent1"/>
                </a:solidFill>
              </a:rPr>
              <a:t>Delusions</a:t>
            </a:r>
          </a:p>
          <a:p>
            <a:pPr marL="342900" indent="-342900">
              <a:lnSpc>
                <a:spcPct val="150000"/>
              </a:lnSpc>
              <a:buFont typeface="Arial" panose="020B0604020202020204" pitchFamily="34" charset="0"/>
              <a:buChar char="•"/>
            </a:pPr>
            <a:r>
              <a:rPr lang="en-US" dirty="0">
                <a:solidFill>
                  <a:schemeClr val="accent1"/>
                </a:solidFill>
              </a:rPr>
              <a:t>Hallucinations</a:t>
            </a:r>
          </a:p>
        </p:txBody>
      </p:sp>
      <p:pic>
        <p:nvPicPr>
          <p:cNvPr id="5" name="Picture 4" descr="A person posing for the camera&#10;&#10;Description generated with very high confidence">
            <a:extLst>
              <a:ext uri="{FF2B5EF4-FFF2-40B4-BE49-F238E27FC236}">
                <a16:creationId xmlns:a16="http://schemas.microsoft.com/office/drawing/2014/main" id="{19CF31A4-7A7B-482D-A857-6B39423DD733}"/>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7107381" y="3320077"/>
            <a:ext cx="2745970" cy="2745970"/>
          </a:xfrm>
          <a:prstGeom prst="rect">
            <a:avLst/>
          </a:prstGeom>
        </p:spPr>
      </p:pic>
    </p:spTree>
    <p:extLst>
      <p:ext uri="{BB962C8B-B14F-4D97-AF65-F5344CB8AC3E}">
        <p14:creationId xmlns:p14="http://schemas.microsoft.com/office/powerpoint/2010/main" val="31555572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BAD0C-6118-432E-8FA6-870A58FD02A0}"/>
              </a:ext>
            </a:extLst>
          </p:cNvPr>
          <p:cNvSpPr>
            <a:spLocks noGrp="1"/>
          </p:cNvSpPr>
          <p:nvPr>
            <p:ph type="title"/>
          </p:nvPr>
        </p:nvSpPr>
        <p:spPr/>
        <p:txBody>
          <a:bodyPr/>
          <a:lstStyle/>
          <a:p>
            <a:r>
              <a:rPr lang="en-US" dirty="0"/>
              <a:t>Cues: Substance Use</a:t>
            </a:r>
          </a:p>
        </p:txBody>
      </p:sp>
      <p:sp>
        <p:nvSpPr>
          <p:cNvPr id="3" name="Text Placeholder 2">
            <a:extLst>
              <a:ext uri="{FF2B5EF4-FFF2-40B4-BE49-F238E27FC236}">
                <a16:creationId xmlns:a16="http://schemas.microsoft.com/office/drawing/2014/main" id="{731B4DF6-49BA-411F-9A4C-AF80E12BDA9E}"/>
              </a:ext>
            </a:extLst>
          </p:cNvPr>
          <p:cNvSpPr>
            <a:spLocks noGrp="1"/>
          </p:cNvSpPr>
          <p:nvPr>
            <p:ph type="body" idx="1"/>
          </p:nvPr>
        </p:nvSpPr>
        <p:spPr>
          <a:xfrm>
            <a:off x="609601" y="1722438"/>
            <a:ext cx="10963274" cy="4335462"/>
          </a:xfrm>
        </p:spPr>
        <p:txBody>
          <a:bodyPr/>
          <a:lstStyle/>
          <a:p>
            <a:pPr marL="342900" indent="-342900">
              <a:lnSpc>
                <a:spcPct val="200000"/>
              </a:lnSpc>
              <a:buFont typeface="Arial" panose="020B0604020202020204" pitchFamily="34" charset="0"/>
              <a:buChar char="•"/>
            </a:pPr>
            <a:r>
              <a:rPr lang="en-US" dirty="0">
                <a:solidFill>
                  <a:schemeClr val="accent1"/>
                </a:solidFill>
              </a:rPr>
              <a:t>Intoxication (slurred speech, etc.)</a:t>
            </a:r>
          </a:p>
          <a:p>
            <a:pPr marL="342900" indent="-342900">
              <a:lnSpc>
                <a:spcPct val="200000"/>
              </a:lnSpc>
              <a:buFont typeface="Arial" panose="020B0604020202020204" pitchFamily="34" charset="0"/>
              <a:buChar char="•"/>
            </a:pPr>
            <a:r>
              <a:rPr lang="en-US" dirty="0">
                <a:solidFill>
                  <a:schemeClr val="accent1"/>
                </a:solidFill>
              </a:rPr>
              <a:t>Talking about having taken drugs / used alcohol </a:t>
            </a:r>
          </a:p>
          <a:p>
            <a:pPr marL="342900" indent="-342900">
              <a:lnSpc>
                <a:spcPct val="200000"/>
              </a:lnSpc>
              <a:buFont typeface="Arial" panose="020B0604020202020204" pitchFamily="34" charset="0"/>
              <a:buChar char="•"/>
            </a:pPr>
            <a:r>
              <a:rPr lang="en-US" dirty="0">
                <a:solidFill>
                  <a:schemeClr val="accent1"/>
                </a:solidFill>
              </a:rPr>
              <a:t>Preoccupation with substance</a:t>
            </a:r>
          </a:p>
          <a:p>
            <a:pPr marL="342900" indent="-342900">
              <a:lnSpc>
                <a:spcPct val="200000"/>
              </a:lnSpc>
              <a:buFont typeface="Arial" panose="020B0604020202020204" pitchFamily="34" charset="0"/>
              <a:buChar char="•"/>
            </a:pPr>
            <a:r>
              <a:rPr lang="en-US" dirty="0">
                <a:solidFill>
                  <a:schemeClr val="accent1"/>
                </a:solidFill>
              </a:rPr>
              <a:t>Withdrawal from </a:t>
            </a:r>
            <a:r>
              <a:rPr lang="en-US" dirty="0" smtClean="0">
                <a:solidFill>
                  <a:schemeClr val="accent1"/>
                </a:solidFill>
              </a:rPr>
              <a:t>substance</a:t>
            </a:r>
          </a:p>
          <a:p>
            <a:pPr marL="342900" indent="-342900">
              <a:lnSpc>
                <a:spcPct val="200000"/>
              </a:lnSpc>
              <a:buFont typeface="Arial" panose="020B0604020202020204" pitchFamily="34" charset="0"/>
              <a:buChar char="•"/>
            </a:pPr>
            <a:endParaRPr lang="en-US" dirty="0">
              <a:solidFill>
                <a:schemeClr val="accent1"/>
              </a:solidFill>
            </a:endParaRPr>
          </a:p>
          <a:p>
            <a:pPr marL="342900" indent="-342900">
              <a:buFont typeface="Arial" panose="020B0604020202020204" pitchFamily="34" charset="0"/>
              <a:buChar char="•"/>
            </a:pPr>
            <a:endParaRPr lang="en-US" dirty="0">
              <a:solidFill>
                <a:schemeClr val="accent1"/>
              </a:solidFill>
            </a:endParaRPr>
          </a:p>
        </p:txBody>
      </p:sp>
      <p:pic>
        <p:nvPicPr>
          <p:cNvPr id="8" name="Picture 7">
            <a:extLst>
              <a:ext uri="{FF2B5EF4-FFF2-40B4-BE49-F238E27FC236}">
                <a16:creationId xmlns:a16="http://schemas.microsoft.com/office/drawing/2014/main" id="{5D104E70-C734-4532-B7F2-E6E63E686D7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7795346" y="3247670"/>
            <a:ext cx="2782599" cy="2310344"/>
          </a:xfrm>
          <a:prstGeom prst="rect">
            <a:avLst/>
          </a:prstGeom>
        </p:spPr>
      </p:pic>
    </p:spTree>
    <p:extLst>
      <p:ext uri="{BB962C8B-B14F-4D97-AF65-F5344CB8AC3E}">
        <p14:creationId xmlns:p14="http://schemas.microsoft.com/office/powerpoint/2010/main" val="21457815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597AE-E48C-445C-8DBE-34FC50C4D53D}"/>
              </a:ext>
            </a:extLst>
          </p:cNvPr>
          <p:cNvSpPr>
            <a:spLocks noGrp="1"/>
          </p:cNvSpPr>
          <p:nvPr>
            <p:ph type="title"/>
          </p:nvPr>
        </p:nvSpPr>
        <p:spPr/>
        <p:txBody>
          <a:bodyPr/>
          <a:lstStyle/>
          <a:p>
            <a:r>
              <a:rPr lang="en-US" dirty="0"/>
              <a:t>Cues: Other Crises</a:t>
            </a:r>
          </a:p>
        </p:txBody>
      </p:sp>
      <p:sp>
        <p:nvSpPr>
          <p:cNvPr id="3" name="Text Placeholder 2">
            <a:extLst>
              <a:ext uri="{FF2B5EF4-FFF2-40B4-BE49-F238E27FC236}">
                <a16:creationId xmlns:a16="http://schemas.microsoft.com/office/drawing/2014/main" id="{28C9658B-7F9F-48D4-A95F-FDF944C9E4FB}"/>
              </a:ext>
            </a:extLst>
          </p:cNvPr>
          <p:cNvSpPr>
            <a:spLocks noGrp="1"/>
          </p:cNvSpPr>
          <p:nvPr>
            <p:ph type="body" idx="1"/>
          </p:nvPr>
        </p:nvSpPr>
        <p:spPr>
          <a:xfrm>
            <a:off x="609601" y="1722438"/>
            <a:ext cx="10963274" cy="4709535"/>
          </a:xfrm>
        </p:spPr>
        <p:txBody>
          <a:bodyPr>
            <a:normAutofit/>
          </a:bodyPr>
          <a:lstStyle/>
          <a:p>
            <a:r>
              <a:rPr lang="en-US" dirty="0">
                <a:solidFill>
                  <a:schemeClr val="accent1"/>
                </a:solidFill>
              </a:rPr>
              <a:t>Homelessness </a:t>
            </a:r>
          </a:p>
          <a:p>
            <a:r>
              <a:rPr lang="en-US" dirty="0">
                <a:solidFill>
                  <a:schemeClr val="accent1"/>
                </a:solidFill>
              </a:rPr>
              <a:t>	-at risk/dropping out of school</a:t>
            </a:r>
          </a:p>
          <a:p>
            <a:r>
              <a:rPr lang="en-US" dirty="0">
                <a:solidFill>
                  <a:schemeClr val="accent1"/>
                </a:solidFill>
              </a:rPr>
              <a:t>	-family problems/eviction</a:t>
            </a:r>
          </a:p>
          <a:p>
            <a:r>
              <a:rPr lang="en-US" dirty="0">
                <a:solidFill>
                  <a:schemeClr val="accent1"/>
                </a:solidFill>
              </a:rPr>
              <a:t>	-doubling up</a:t>
            </a:r>
          </a:p>
          <a:p>
            <a:endParaRPr lang="en-US" dirty="0">
              <a:solidFill>
                <a:schemeClr val="accent1"/>
              </a:solidFill>
            </a:endParaRPr>
          </a:p>
          <a:p>
            <a:r>
              <a:rPr lang="en-US" dirty="0">
                <a:solidFill>
                  <a:schemeClr val="accent1"/>
                </a:solidFill>
              </a:rPr>
              <a:t>Domestic Violence</a:t>
            </a:r>
          </a:p>
          <a:p>
            <a:r>
              <a:rPr lang="en-US" dirty="0">
                <a:solidFill>
                  <a:schemeClr val="accent1"/>
                </a:solidFill>
              </a:rPr>
              <a:t>	-Student indicates intimate partner violence and/or abuse</a:t>
            </a:r>
          </a:p>
          <a:p>
            <a:endParaRPr lang="en-US" dirty="0">
              <a:solidFill>
                <a:schemeClr val="accent1"/>
              </a:solidFill>
            </a:endParaRPr>
          </a:p>
          <a:p>
            <a:r>
              <a:rPr lang="en-US" dirty="0">
                <a:solidFill>
                  <a:schemeClr val="accent1"/>
                </a:solidFill>
              </a:rPr>
              <a:t>Resource Access/Need</a:t>
            </a:r>
          </a:p>
          <a:p>
            <a:r>
              <a:rPr lang="en-US" dirty="0">
                <a:solidFill>
                  <a:schemeClr val="accent1"/>
                </a:solidFill>
              </a:rPr>
              <a:t>	-Student indicates need for: healthcare, food, utility </a:t>
            </a:r>
            <a:r>
              <a:rPr lang="en-US" dirty="0" err="1">
                <a:solidFill>
                  <a:schemeClr val="accent1"/>
                </a:solidFill>
              </a:rPr>
              <a:t>assistance,etc</a:t>
            </a:r>
            <a:r>
              <a:rPr lang="en-US" dirty="0">
                <a:solidFill>
                  <a:schemeClr val="accent1"/>
                </a:solidFill>
              </a:rPr>
              <a:t>.</a:t>
            </a:r>
          </a:p>
        </p:txBody>
      </p:sp>
      <p:pic>
        <p:nvPicPr>
          <p:cNvPr id="8" name="Picture 7" descr="A close up of a logo&#10;&#10;Description generated with very high confidence">
            <a:extLst>
              <a:ext uri="{FF2B5EF4-FFF2-40B4-BE49-F238E27FC236}">
                <a16:creationId xmlns:a16="http://schemas.microsoft.com/office/drawing/2014/main" id="{EB2E8718-EC0B-46EC-AA1E-B9F9FE0EF310}"/>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 xmlns:a1611="http://schemas.microsoft.com/office/drawing/2016/11/main" r:id="rId3"/>
              </a:ext>
            </a:extLst>
          </a:blip>
          <a:stretch>
            <a:fillRect/>
          </a:stretch>
        </p:blipFill>
        <p:spPr>
          <a:xfrm>
            <a:off x="7980217" y="681038"/>
            <a:ext cx="3041072" cy="3041072"/>
          </a:xfrm>
          <a:prstGeom prst="rect">
            <a:avLst/>
          </a:prstGeom>
        </p:spPr>
      </p:pic>
    </p:spTree>
    <p:extLst>
      <p:ext uri="{BB962C8B-B14F-4D97-AF65-F5344CB8AC3E}">
        <p14:creationId xmlns:p14="http://schemas.microsoft.com/office/powerpoint/2010/main" val="19827290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DC63F"/>
        </a:solidFill>
        <a:effectLst/>
      </p:bgPr>
    </p:bg>
    <p:spTree>
      <p:nvGrpSpPr>
        <p:cNvPr id="1" name=""/>
        <p:cNvGrpSpPr/>
        <p:nvPr/>
      </p:nvGrpSpPr>
      <p:grpSpPr>
        <a:xfrm>
          <a:off x="0" y="0"/>
          <a:ext cx="0" cy="0"/>
          <a:chOff x="0" y="0"/>
          <a:chExt cx="0" cy="0"/>
        </a:xfrm>
      </p:grpSpPr>
      <p:sp>
        <p:nvSpPr>
          <p:cNvPr id="2" name="Rectangle 1"/>
          <p:cNvSpPr/>
          <p:nvPr/>
        </p:nvSpPr>
        <p:spPr>
          <a:xfrm>
            <a:off x="3127880" y="3244334"/>
            <a:ext cx="5936240" cy="646331"/>
          </a:xfrm>
          <a:prstGeom prst="rect">
            <a:avLst/>
          </a:prstGeom>
        </p:spPr>
        <p:txBody>
          <a:bodyPr wrap="none">
            <a:spAutoFit/>
          </a:bodyPr>
          <a:lstStyle/>
          <a:p>
            <a:r>
              <a:rPr lang="en-US" dirty="0">
                <a:hlinkClick r:id="rId3"/>
              </a:rPr>
              <a:t>https://www.youtube.com/watch?v=_</a:t>
            </a:r>
            <a:r>
              <a:rPr lang="en-US" dirty="0" smtClean="0">
                <a:hlinkClick r:id="rId3"/>
              </a:rPr>
              <a:t>oupH28FME8</a:t>
            </a:r>
            <a:endParaRPr lang="en-US" dirty="0" smtClean="0"/>
          </a:p>
          <a:p>
            <a:endParaRPr lang="en-US" dirty="0"/>
          </a:p>
        </p:txBody>
      </p:sp>
    </p:spTree>
    <p:extLst>
      <p:ext uri="{BB962C8B-B14F-4D97-AF65-F5344CB8AC3E}">
        <p14:creationId xmlns:p14="http://schemas.microsoft.com/office/powerpoint/2010/main" val="39435924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29EDB200-02D1-4253-AB2D-6F182DE7C574}"/>
              </a:ext>
            </a:extLst>
          </p:cNvPr>
          <p:cNvSpPr txBox="1">
            <a:spLocks/>
          </p:cNvSpPr>
          <p:nvPr/>
        </p:nvSpPr>
        <p:spPr>
          <a:xfrm>
            <a:off x="2575306" y="0"/>
            <a:ext cx="9088610" cy="132556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kern="1200">
                <a:solidFill>
                  <a:schemeClr val="tx1"/>
                </a:solidFill>
                <a:latin typeface="Century Gothic" panose="020B0502020202020204" pitchFamily="34" charset="0"/>
                <a:ea typeface="+mj-ea"/>
                <a:cs typeface="+mj-cs"/>
              </a:defRPr>
            </a:lvl1pPr>
          </a:lstStyle>
          <a:p>
            <a:r>
              <a:rPr lang="en-US" altLang="en-US" dirty="0">
                <a:cs typeface="Open Sans" panose="020B0606030504020204" pitchFamily="34" charset="0"/>
              </a:rPr>
              <a:t>Mental Health First Aid </a:t>
            </a:r>
            <a:br>
              <a:rPr lang="en-US" altLang="en-US" dirty="0">
                <a:cs typeface="Open Sans" panose="020B0606030504020204" pitchFamily="34" charset="0"/>
              </a:rPr>
            </a:br>
            <a:r>
              <a:rPr lang="en-US" altLang="en-US" dirty="0">
                <a:cs typeface="Open Sans" panose="020B0606030504020204" pitchFamily="34" charset="0"/>
              </a:rPr>
              <a:t>Action Plan</a:t>
            </a:r>
          </a:p>
        </p:txBody>
      </p:sp>
      <p:sp>
        <p:nvSpPr>
          <p:cNvPr id="3" name="Text Placeholder 7">
            <a:extLst>
              <a:ext uri="{FF2B5EF4-FFF2-40B4-BE49-F238E27FC236}">
                <a16:creationId xmlns:a16="http://schemas.microsoft.com/office/drawing/2014/main" id="{B846829D-907A-471C-BDA4-7ABADC11F1D2}"/>
              </a:ext>
            </a:extLst>
          </p:cNvPr>
          <p:cNvSpPr txBox="1">
            <a:spLocks/>
          </p:cNvSpPr>
          <p:nvPr/>
        </p:nvSpPr>
        <p:spPr>
          <a:xfrm>
            <a:off x="2408267" y="2001520"/>
            <a:ext cx="7192933" cy="4551679"/>
          </a:xfrm>
          <a:prstGeom prst="rect">
            <a:avLst/>
          </a:prstGeom>
          <a:noFill/>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4000" b="1" kern="1200">
                <a:solidFill>
                  <a:schemeClr val="accent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175" indent="0">
              <a:lnSpc>
                <a:spcPct val="110000"/>
              </a:lnSpc>
              <a:spcBef>
                <a:spcPts val="0"/>
              </a:spcBef>
              <a:buFont typeface="Arial" panose="020B0604020202020204" pitchFamily="34" charset="0"/>
              <a:buNone/>
            </a:pPr>
            <a:r>
              <a:rPr lang="en-US" altLang="en-US" dirty="0">
                <a:solidFill>
                  <a:srgbClr val="262626"/>
                </a:solidFill>
                <a:highlight>
                  <a:srgbClr val="8DC63F"/>
                </a:highlight>
                <a:latin typeface="Open Sans" panose="020B0606030504020204" pitchFamily="34" charset="0"/>
                <a:cs typeface="Open Sans" panose="020B0606030504020204" pitchFamily="34" charset="0"/>
              </a:rPr>
              <a:t>A</a:t>
            </a:r>
            <a:r>
              <a:rPr lang="en-US" altLang="en-US" dirty="0">
                <a:solidFill>
                  <a:schemeClr val="accent5"/>
                </a:solidFill>
                <a:highlight>
                  <a:srgbClr val="8DC63F"/>
                </a:highlight>
                <a:latin typeface="Open Sans" panose="020B0606030504020204" pitchFamily="34" charset="0"/>
                <a:cs typeface="Open Sans" panose="020B0606030504020204" pitchFamily="34" charset="0"/>
              </a:rPr>
              <a:t>ssess for risk of suicide or harm</a:t>
            </a:r>
          </a:p>
          <a:p>
            <a:pPr marL="3175" indent="0">
              <a:lnSpc>
                <a:spcPct val="110000"/>
              </a:lnSpc>
              <a:spcBef>
                <a:spcPts val="0"/>
              </a:spcBef>
              <a:buFont typeface="Arial" panose="020B0604020202020204" pitchFamily="34" charset="0"/>
              <a:buNone/>
            </a:pPr>
            <a:endParaRPr lang="en-US" altLang="en-US" dirty="0">
              <a:solidFill>
                <a:schemeClr val="accent5"/>
              </a:solidFill>
              <a:latin typeface="Open Sans" panose="020B0606030504020204" pitchFamily="34" charset="0"/>
              <a:cs typeface="Open Sans" panose="020B0606030504020204" pitchFamily="34" charset="0"/>
            </a:endParaRPr>
          </a:p>
          <a:p>
            <a:pPr marL="3175" indent="0">
              <a:lnSpc>
                <a:spcPct val="110000"/>
              </a:lnSpc>
              <a:spcBef>
                <a:spcPts val="0"/>
              </a:spcBef>
              <a:buFont typeface="Arial" panose="020B0604020202020204" pitchFamily="34" charset="0"/>
              <a:buNone/>
            </a:pPr>
            <a:r>
              <a:rPr lang="en-US" altLang="en-US" dirty="0">
                <a:solidFill>
                  <a:srgbClr val="262626"/>
                </a:solidFill>
                <a:highlight>
                  <a:srgbClr val="8DC63F"/>
                </a:highlight>
                <a:latin typeface="Open Sans" panose="020B0606030504020204" pitchFamily="34" charset="0"/>
                <a:cs typeface="Open Sans" panose="020B0606030504020204" pitchFamily="34" charset="0"/>
              </a:rPr>
              <a:t>L</a:t>
            </a:r>
            <a:r>
              <a:rPr lang="en-US" altLang="en-US" dirty="0">
                <a:solidFill>
                  <a:schemeClr val="accent5"/>
                </a:solidFill>
                <a:highlight>
                  <a:srgbClr val="8DC63F"/>
                </a:highlight>
                <a:latin typeface="Open Sans" panose="020B0606030504020204" pitchFamily="34" charset="0"/>
                <a:cs typeface="Open Sans" panose="020B0606030504020204" pitchFamily="34" charset="0"/>
              </a:rPr>
              <a:t>isten nonjudgmentally</a:t>
            </a:r>
          </a:p>
          <a:p>
            <a:pPr marL="3175" indent="0">
              <a:lnSpc>
                <a:spcPct val="110000"/>
              </a:lnSpc>
              <a:spcBef>
                <a:spcPts val="0"/>
              </a:spcBef>
              <a:buFont typeface="Arial" panose="020B0604020202020204" pitchFamily="34" charset="0"/>
              <a:buNone/>
            </a:pPr>
            <a:endParaRPr lang="en-US" altLang="en-US" dirty="0">
              <a:solidFill>
                <a:schemeClr val="accent5"/>
              </a:solidFill>
              <a:latin typeface="Open Sans" panose="020B0606030504020204" pitchFamily="34" charset="0"/>
              <a:cs typeface="Open Sans" panose="020B0606030504020204" pitchFamily="34" charset="0"/>
            </a:endParaRPr>
          </a:p>
          <a:p>
            <a:pPr marL="3175" indent="0">
              <a:lnSpc>
                <a:spcPct val="110000"/>
              </a:lnSpc>
              <a:spcBef>
                <a:spcPts val="0"/>
              </a:spcBef>
              <a:buFont typeface="Arial" panose="020B0604020202020204" pitchFamily="34" charset="0"/>
              <a:buNone/>
            </a:pPr>
            <a:r>
              <a:rPr lang="en-US" altLang="en-US" dirty="0">
                <a:solidFill>
                  <a:srgbClr val="262626"/>
                </a:solidFill>
                <a:highlight>
                  <a:srgbClr val="8DC63F"/>
                </a:highlight>
                <a:latin typeface="Open Sans" panose="020B0606030504020204" pitchFamily="34" charset="0"/>
                <a:cs typeface="Open Sans" panose="020B0606030504020204" pitchFamily="34" charset="0"/>
              </a:rPr>
              <a:t>G</a:t>
            </a:r>
            <a:r>
              <a:rPr lang="en-US" altLang="en-US" dirty="0">
                <a:solidFill>
                  <a:schemeClr val="accent5"/>
                </a:solidFill>
                <a:highlight>
                  <a:srgbClr val="8DC63F"/>
                </a:highlight>
                <a:latin typeface="Open Sans" panose="020B0606030504020204" pitchFamily="34" charset="0"/>
                <a:cs typeface="Open Sans" panose="020B0606030504020204" pitchFamily="34" charset="0"/>
              </a:rPr>
              <a:t>ive reassurance and information</a:t>
            </a:r>
          </a:p>
          <a:p>
            <a:pPr marL="3175" indent="0">
              <a:lnSpc>
                <a:spcPct val="110000"/>
              </a:lnSpc>
              <a:spcBef>
                <a:spcPts val="0"/>
              </a:spcBef>
              <a:buFont typeface="Arial" panose="020B0604020202020204" pitchFamily="34" charset="0"/>
              <a:buNone/>
            </a:pPr>
            <a:endParaRPr lang="en-US" altLang="en-US" dirty="0">
              <a:solidFill>
                <a:schemeClr val="accent5"/>
              </a:solidFill>
              <a:latin typeface="Open Sans" panose="020B0606030504020204" pitchFamily="34" charset="0"/>
              <a:cs typeface="Open Sans" panose="020B0606030504020204" pitchFamily="34" charset="0"/>
            </a:endParaRPr>
          </a:p>
          <a:p>
            <a:pPr marL="3175" indent="0">
              <a:lnSpc>
                <a:spcPct val="110000"/>
              </a:lnSpc>
              <a:spcBef>
                <a:spcPts val="0"/>
              </a:spcBef>
              <a:buFont typeface="Arial" panose="020B0604020202020204" pitchFamily="34" charset="0"/>
              <a:buNone/>
            </a:pPr>
            <a:r>
              <a:rPr lang="en-US" altLang="en-US" dirty="0">
                <a:solidFill>
                  <a:srgbClr val="262626"/>
                </a:solidFill>
                <a:highlight>
                  <a:srgbClr val="8DC63F"/>
                </a:highlight>
                <a:latin typeface="Open Sans" panose="020B0606030504020204" pitchFamily="34" charset="0"/>
                <a:cs typeface="Open Sans" panose="020B0606030504020204" pitchFamily="34" charset="0"/>
              </a:rPr>
              <a:t>E</a:t>
            </a:r>
            <a:r>
              <a:rPr lang="en-US" altLang="en-US" dirty="0">
                <a:solidFill>
                  <a:schemeClr val="accent5"/>
                </a:solidFill>
                <a:highlight>
                  <a:srgbClr val="8DC63F"/>
                </a:highlight>
                <a:latin typeface="Open Sans" panose="020B0606030504020204" pitchFamily="34" charset="0"/>
                <a:cs typeface="Open Sans" panose="020B0606030504020204" pitchFamily="34" charset="0"/>
              </a:rPr>
              <a:t>ncourage appropriate professional help</a:t>
            </a:r>
          </a:p>
          <a:p>
            <a:pPr marL="3175" indent="0">
              <a:lnSpc>
                <a:spcPct val="110000"/>
              </a:lnSpc>
              <a:spcBef>
                <a:spcPts val="0"/>
              </a:spcBef>
              <a:buFont typeface="Arial" panose="020B0604020202020204" pitchFamily="34" charset="0"/>
              <a:buNone/>
            </a:pPr>
            <a:endParaRPr lang="en-US" altLang="en-US" dirty="0">
              <a:solidFill>
                <a:schemeClr val="accent5"/>
              </a:solidFill>
              <a:latin typeface="Open Sans" panose="020B0606030504020204" pitchFamily="34" charset="0"/>
              <a:cs typeface="Open Sans" panose="020B0606030504020204" pitchFamily="34" charset="0"/>
            </a:endParaRPr>
          </a:p>
          <a:p>
            <a:pPr marL="3175" indent="0">
              <a:lnSpc>
                <a:spcPct val="110000"/>
              </a:lnSpc>
              <a:spcBef>
                <a:spcPts val="0"/>
              </a:spcBef>
              <a:buFont typeface="Arial" panose="020B0604020202020204" pitchFamily="34" charset="0"/>
              <a:buNone/>
            </a:pPr>
            <a:r>
              <a:rPr lang="en-US" altLang="en-US" dirty="0">
                <a:solidFill>
                  <a:srgbClr val="262626"/>
                </a:solidFill>
                <a:highlight>
                  <a:srgbClr val="8DC63F"/>
                </a:highlight>
                <a:latin typeface="Open Sans" panose="020B0606030504020204" pitchFamily="34" charset="0"/>
                <a:cs typeface="Open Sans" panose="020B0606030504020204" pitchFamily="34" charset="0"/>
              </a:rPr>
              <a:t>E</a:t>
            </a:r>
            <a:r>
              <a:rPr lang="en-US" altLang="en-US" dirty="0">
                <a:solidFill>
                  <a:schemeClr val="accent5"/>
                </a:solidFill>
                <a:highlight>
                  <a:srgbClr val="8DC63F"/>
                </a:highlight>
                <a:latin typeface="Open Sans" panose="020B0606030504020204" pitchFamily="34" charset="0"/>
                <a:cs typeface="Open Sans" panose="020B0606030504020204" pitchFamily="34" charset="0"/>
              </a:rPr>
              <a:t>ncourage self-help and other support strategies</a:t>
            </a:r>
          </a:p>
        </p:txBody>
      </p:sp>
      <p:pic>
        <p:nvPicPr>
          <p:cNvPr id="4" name="Picture 22" descr="alfee.png">
            <a:extLst>
              <a:ext uri="{FF2B5EF4-FFF2-40B4-BE49-F238E27FC236}">
                <a16:creationId xmlns:a16="http://schemas.microsoft.com/office/drawing/2014/main" id="{7FF0CBE0-9C11-4A89-A12D-595961B4F336}"/>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973" y="35781"/>
            <a:ext cx="2038350"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86441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C0EA323-88BB-4344-8918-5383591773A2}"/>
              </a:ext>
            </a:extLst>
          </p:cNvPr>
          <p:cNvSpPr txBox="1">
            <a:spLocks/>
          </p:cNvSpPr>
          <p:nvPr/>
        </p:nvSpPr>
        <p:spPr bwMode="auto">
          <a:xfrm>
            <a:off x="2023269" y="1463675"/>
            <a:ext cx="8255000"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a:spcBef>
                <a:spcPct val="20000"/>
              </a:spcBef>
              <a:buClr>
                <a:srgbClr val="0854A2"/>
              </a:buClr>
              <a:buSzPct val="115000"/>
              <a:buBlip>
                <a:blip r:embed="rId3"/>
              </a:buBlip>
              <a:defRPr sz="2400">
                <a:solidFill>
                  <a:schemeClr val="tx1"/>
                </a:solidFill>
                <a:latin typeface="Open Sans" panose="020B0606030504020204" pitchFamily="34" charset="0"/>
                <a:ea typeface="MS PGothic" panose="020B0600070205080204" pitchFamily="34" charset="-128"/>
                <a:cs typeface="Open Sans" panose="020B0606030504020204" pitchFamily="34" charset="0"/>
              </a:defRPr>
            </a:lvl1pPr>
            <a:lvl2pPr marL="37931725" indent="-37474525">
              <a:spcBef>
                <a:spcPct val="20000"/>
              </a:spcBef>
              <a:buClr>
                <a:srgbClr val="0C4CA8"/>
              </a:buClr>
              <a:buFont typeface="Lucida Grande" charset="0"/>
              <a:buChar char="&gt;"/>
              <a:defRPr sz="2000">
                <a:solidFill>
                  <a:schemeClr val="tx1"/>
                </a:solidFill>
                <a:latin typeface="Open Sans" panose="020B0606030504020204" pitchFamily="34" charset="0"/>
                <a:ea typeface="MS PGothic" panose="020B0600070205080204" pitchFamily="34" charset="-128"/>
                <a:cs typeface="Open Sans" panose="020B0606030504020204" pitchFamily="34" charset="0"/>
              </a:defRPr>
            </a:lvl2pPr>
            <a:lvl3pPr marL="1143000" indent="-228600">
              <a:spcBef>
                <a:spcPct val="20000"/>
              </a:spcBef>
              <a:buClr>
                <a:srgbClr val="0C4CA8"/>
              </a:buClr>
              <a:buFont typeface="Lucida Grande" charset="0"/>
              <a:buChar char="●"/>
              <a:defRPr>
                <a:solidFill>
                  <a:schemeClr val="tx1"/>
                </a:solidFill>
                <a:latin typeface="Open Sans" panose="020B0606030504020204" pitchFamily="34" charset="0"/>
                <a:ea typeface="MS PGothic" panose="020B0600070205080204" pitchFamily="34" charset="-128"/>
                <a:cs typeface="Open Sans" panose="020B0606030504020204" pitchFamily="34" charset="0"/>
              </a:defRPr>
            </a:lvl3pPr>
            <a:lvl4pPr marL="1600200" indent="-228600">
              <a:spcBef>
                <a:spcPct val="20000"/>
              </a:spcBef>
              <a:buClr>
                <a:srgbClr val="0C4CA8"/>
              </a:buClr>
              <a:buFont typeface="Courier New" panose="02070309020205020404" pitchFamily="49" charset="0"/>
              <a:buChar char="o"/>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4pPr>
            <a:lvl5pPr marL="2057400" indent="-228600">
              <a:spcBef>
                <a:spcPct val="20000"/>
              </a:spcBef>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5pPr>
            <a:lvl6pPr marL="25146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6pPr>
            <a:lvl7pPr marL="29718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7pPr>
            <a:lvl8pPr marL="34290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8pPr>
            <a:lvl9pPr marL="38862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9pPr>
          </a:lstStyle>
          <a:p>
            <a:pPr>
              <a:buClr>
                <a:srgbClr val="609BCD"/>
              </a:buClr>
              <a:buSzPct val="110000"/>
              <a:buFontTx/>
              <a:buNone/>
            </a:pPr>
            <a:r>
              <a:rPr lang="en-US" altLang="en-US" sz="2800" b="1" dirty="0">
                <a:latin typeface="Century Gothic" panose="020B0502020202020204" pitchFamily="34" charset="0"/>
              </a:rPr>
              <a:t>Mental Health First Aid </a:t>
            </a:r>
            <a:r>
              <a:rPr lang="en-US" altLang="en-US" dirty="0">
                <a:solidFill>
                  <a:schemeClr val="accent2"/>
                </a:solidFill>
                <a:latin typeface="Century Gothic" panose="020B0502020202020204" pitchFamily="34" charset="0"/>
              </a:rPr>
              <a:t>is the initial help offered to a person developing a mental health or substance use problem, or experiencing a mental health crisis. The first aid is given until appropriate treatment and support are received or until the crisis resolves. </a:t>
            </a:r>
          </a:p>
        </p:txBody>
      </p:sp>
      <p:grpSp>
        <p:nvGrpSpPr>
          <p:cNvPr id="3" name="Group 2">
            <a:extLst>
              <a:ext uri="{FF2B5EF4-FFF2-40B4-BE49-F238E27FC236}">
                <a16:creationId xmlns:a16="http://schemas.microsoft.com/office/drawing/2014/main" id="{B157A5DB-4CC5-49A9-8A51-F4A36887EB36}"/>
              </a:ext>
            </a:extLst>
          </p:cNvPr>
          <p:cNvGrpSpPr/>
          <p:nvPr/>
        </p:nvGrpSpPr>
        <p:grpSpPr>
          <a:xfrm>
            <a:off x="2143126" y="3890964"/>
            <a:ext cx="8015286" cy="1376362"/>
            <a:chOff x="1973264" y="3890964"/>
            <a:chExt cx="8015286" cy="1376362"/>
          </a:xfrm>
        </p:grpSpPr>
        <p:pic>
          <p:nvPicPr>
            <p:cNvPr id="4" name="Picture 3" descr="Assess.wmf">
              <a:extLst>
                <a:ext uri="{FF2B5EF4-FFF2-40B4-BE49-F238E27FC236}">
                  <a16:creationId xmlns:a16="http://schemas.microsoft.com/office/drawing/2014/main" id="{9678EBC9-405F-451C-B889-E776FE5648E9}"/>
                </a:ext>
              </a:extLst>
            </p:cNvPr>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973264" y="4140201"/>
              <a:ext cx="1127125"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nfo.wmf">
              <a:extLst>
                <a:ext uri="{FF2B5EF4-FFF2-40B4-BE49-F238E27FC236}">
                  <a16:creationId xmlns:a16="http://schemas.microsoft.com/office/drawing/2014/main" id="{38F9E3B7-8D52-4545-AFCD-50B24F84A35B}"/>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16339" y="4144964"/>
              <a:ext cx="108902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listen.wmf">
              <a:extLst>
                <a:ext uri="{FF2B5EF4-FFF2-40B4-BE49-F238E27FC236}">
                  <a16:creationId xmlns:a16="http://schemas.microsoft.com/office/drawing/2014/main" id="{EC080875-624A-46FC-A31D-B051F8D6C864}"/>
                </a:ext>
              </a:extLst>
            </p:cNvPr>
            <p:cNvPicPr>
              <a:picLocks noChangeAspect="1"/>
            </p:cNvPicPr>
            <p:nvPr/>
          </p:nvPicPr>
          <p:blipFill>
            <a:blip r:embed="rId6"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81625" y="3890964"/>
              <a:ext cx="1301750" cy="130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encourage2.wmf">
              <a:extLst>
                <a:ext uri="{FF2B5EF4-FFF2-40B4-BE49-F238E27FC236}">
                  <a16:creationId xmlns:a16="http://schemas.microsoft.com/office/drawing/2014/main" id="{F0F46662-9506-4EF7-8DAD-9B9A338C671F}"/>
                </a:ext>
              </a:extLst>
            </p:cNvPr>
            <p:cNvPicPr>
              <a:picLocks noChangeAspect="1"/>
            </p:cNvPicPr>
            <p:nvPr/>
          </p:nvPicPr>
          <p:blipFill>
            <a:blip r:embed="rId7"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31063" y="4143376"/>
              <a:ext cx="1103312"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a:extLst>
                <a:ext uri="{FF2B5EF4-FFF2-40B4-BE49-F238E27FC236}">
                  <a16:creationId xmlns:a16="http://schemas.microsoft.com/office/drawing/2014/main" id="{6B5937A8-3FDB-484E-A76A-2D8BCEFB4A1A}"/>
                </a:ext>
              </a:extLst>
            </p:cNvPr>
            <p:cNvPicPr>
              <a:picLocks noChangeAspect="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904288" y="4143376"/>
              <a:ext cx="108426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384342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5">
            <a:extLst>
              <a:ext uri="{FF2B5EF4-FFF2-40B4-BE49-F238E27FC236}">
                <a16:creationId xmlns:a16="http://schemas.microsoft.com/office/drawing/2014/main" id="{055183FD-00DB-4695-BBEA-4DAA6A9B64C2}"/>
              </a:ext>
            </a:extLst>
          </p:cNvPr>
          <p:cNvPicPr>
            <a:picLocks noChangeAspect="1"/>
          </p:cNvPicPr>
          <p:nvPr/>
        </p:nvPicPr>
        <p:blipFill>
          <a:blip r:embed="rId2">
            <a:grayscl/>
            <a:extLst>
              <a:ext uri="{28A0092B-C50C-407E-A947-70E740481C1C}">
                <a14:useLocalDpi xmlns:a14="http://schemas.microsoft.com/office/drawing/2010/main" val="0"/>
              </a:ext>
            </a:extLst>
          </a:blip>
          <a:srcRect b="16962"/>
          <a:stretch>
            <a:fillRect/>
          </a:stretch>
        </p:blipFill>
        <p:spPr bwMode="auto">
          <a:xfrm>
            <a:off x="216557" y="1143472"/>
            <a:ext cx="8885237" cy="491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9">
            <a:extLst>
              <a:ext uri="{FF2B5EF4-FFF2-40B4-BE49-F238E27FC236}">
                <a16:creationId xmlns:a16="http://schemas.microsoft.com/office/drawing/2014/main" id="{5BBEE860-3337-4647-B6E2-F7D95A389E74}"/>
              </a:ext>
            </a:extLst>
          </p:cNvPr>
          <p:cNvSpPr txBox="1">
            <a:spLocks/>
          </p:cNvSpPr>
          <p:nvPr/>
        </p:nvSpPr>
        <p:spPr bwMode="auto">
          <a:xfrm>
            <a:off x="216557" y="1611462"/>
            <a:ext cx="7867650"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a:spcBef>
                <a:spcPct val="20000"/>
              </a:spcBef>
              <a:buClr>
                <a:srgbClr val="0854A2"/>
              </a:buClr>
              <a:buSzPct val="115000"/>
              <a:buBlip>
                <a:blip r:embed="rId3"/>
              </a:buBlip>
              <a:defRPr sz="2400">
                <a:solidFill>
                  <a:schemeClr val="tx1"/>
                </a:solidFill>
                <a:latin typeface="Open Sans" panose="020B0606030504020204" pitchFamily="34" charset="0"/>
                <a:ea typeface="MS PGothic" panose="020B0600070205080204" pitchFamily="34" charset="-128"/>
                <a:cs typeface="Open Sans" panose="020B0606030504020204" pitchFamily="34" charset="0"/>
              </a:defRPr>
            </a:lvl1pPr>
            <a:lvl2pPr>
              <a:spcBef>
                <a:spcPct val="20000"/>
              </a:spcBef>
              <a:buClr>
                <a:srgbClr val="0C4CA8"/>
              </a:buClr>
              <a:buFont typeface="Lucida Grande" charset="0"/>
              <a:buChar char="&gt;"/>
              <a:defRPr sz="2000">
                <a:solidFill>
                  <a:schemeClr val="tx1"/>
                </a:solidFill>
                <a:latin typeface="Open Sans" panose="020B0606030504020204" pitchFamily="34" charset="0"/>
                <a:ea typeface="MS PGothic" panose="020B0600070205080204" pitchFamily="34" charset="-128"/>
                <a:cs typeface="Open Sans" panose="020B0606030504020204" pitchFamily="34" charset="0"/>
              </a:defRPr>
            </a:lvl2pPr>
            <a:lvl3pPr marL="1143000" indent="-228600">
              <a:spcBef>
                <a:spcPct val="20000"/>
              </a:spcBef>
              <a:buClr>
                <a:srgbClr val="0C4CA8"/>
              </a:buClr>
              <a:buFont typeface="Lucida Grande" charset="0"/>
              <a:buChar char="●"/>
              <a:defRPr>
                <a:solidFill>
                  <a:schemeClr val="tx1"/>
                </a:solidFill>
                <a:latin typeface="Open Sans" panose="020B0606030504020204" pitchFamily="34" charset="0"/>
                <a:ea typeface="MS PGothic" panose="020B0600070205080204" pitchFamily="34" charset="-128"/>
                <a:cs typeface="Open Sans" panose="020B0606030504020204" pitchFamily="34" charset="0"/>
              </a:defRPr>
            </a:lvl3pPr>
            <a:lvl4pPr marL="1600200" indent="-228600">
              <a:spcBef>
                <a:spcPct val="20000"/>
              </a:spcBef>
              <a:buClr>
                <a:srgbClr val="0C4CA8"/>
              </a:buClr>
              <a:buFont typeface="Courier New" panose="02070309020205020404" pitchFamily="49" charset="0"/>
              <a:buChar char="o"/>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4pPr>
            <a:lvl5pPr marL="2057400" indent="-228600">
              <a:spcBef>
                <a:spcPct val="20000"/>
              </a:spcBef>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5pPr>
            <a:lvl6pPr marL="25146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6pPr>
            <a:lvl7pPr marL="29718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7pPr>
            <a:lvl8pPr marL="34290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8pPr>
            <a:lvl9pPr marL="38862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9pPr>
          </a:lstStyle>
          <a:p>
            <a:pPr>
              <a:buFontTx/>
              <a:buNone/>
            </a:pPr>
            <a:endParaRPr lang="en-US" altLang="en-US" b="1" dirty="0">
              <a:solidFill>
                <a:schemeClr val="accent5"/>
              </a:solidFill>
              <a:latin typeface="Century Gothic" panose="020B0502020202020204" pitchFamily="34" charset="0"/>
            </a:endParaRPr>
          </a:p>
          <a:p>
            <a:pPr>
              <a:buFontTx/>
              <a:buNone/>
            </a:pPr>
            <a:endParaRPr lang="en-US" altLang="en-US" b="1" dirty="0">
              <a:solidFill>
                <a:schemeClr val="accent5"/>
              </a:solidFill>
              <a:latin typeface="Century Gothic" panose="020B0502020202020204" pitchFamily="34" charset="0"/>
            </a:endParaRPr>
          </a:p>
          <a:p>
            <a:pPr>
              <a:buFontTx/>
              <a:buNone/>
            </a:pPr>
            <a:endParaRPr lang="en-US" altLang="en-US" b="1" dirty="0">
              <a:solidFill>
                <a:schemeClr val="accent5"/>
              </a:solidFill>
              <a:latin typeface="Century Gothic" panose="020B0502020202020204" pitchFamily="34" charset="0"/>
            </a:endParaRPr>
          </a:p>
          <a:p>
            <a:pPr>
              <a:buFontTx/>
              <a:buNone/>
            </a:pPr>
            <a:endParaRPr lang="en-US" altLang="en-US" b="1" dirty="0">
              <a:solidFill>
                <a:schemeClr val="accent5"/>
              </a:solidFill>
              <a:latin typeface="Century Gothic" panose="020B0502020202020204" pitchFamily="34" charset="0"/>
            </a:endParaRPr>
          </a:p>
          <a:p>
            <a:pPr lvl="1">
              <a:lnSpc>
                <a:spcPct val="150000"/>
              </a:lnSpc>
              <a:buFont typeface="Lucida Grande" charset="0"/>
              <a:buNone/>
            </a:pPr>
            <a:r>
              <a:rPr lang="en-US" altLang="en-US" dirty="0">
                <a:solidFill>
                  <a:schemeClr val="accent5"/>
                </a:solidFill>
                <a:highlight>
                  <a:srgbClr val="808080"/>
                </a:highlight>
                <a:latin typeface="Century Gothic" panose="020B0502020202020204" pitchFamily="34" charset="0"/>
              </a:rPr>
              <a:t>…Increases knowledge and understanding</a:t>
            </a:r>
          </a:p>
          <a:p>
            <a:pPr lvl="1">
              <a:lnSpc>
                <a:spcPct val="150000"/>
              </a:lnSpc>
              <a:buFont typeface="Lucida Grande" charset="0"/>
              <a:buNone/>
            </a:pPr>
            <a:r>
              <a:rPr lang="en-US" altLang="en-US" dirty="0">
                <a:solidFill>
                  <a:schemeClr val="accent5"/>
                </a:solidFill>
                <a:highlight>
                  <a:srgbClr val="808080"/>
                </a:highlight>
                <a:latin typeface="Century Gothic" panose="020B0502020202020204" pitchFamily="34" charset="0"/>
              </a:rPr>
              <a:t>…Encourages people helping people</a:t>
            </a:r>
          </a:p>
          <a:p>
            <a:pPr lvl="1">
              <a:lnSpc>
                <a:spcPct val="150000"/>
              </a:lnSpc>
              <a:buFont typeface="Lucida Grande" charset="0"/>
              <a:buNone/>
            </a:pPr>
            <a:r>
              <a:rPr lang="en-US" altLang="en-US" dirty="0">
                <a:solidFill>
                  <a:schemeClr val="accent5"/>
                </a:solidFill>
                <a:highlight>
                  <a:srgbClr val="808080"/>
                </a:highlight>
                <a:latin typeface="Century Gothic" panose="020B0502020202020204" pitchFamily="34" charset="0"/>
              </a:rPr>
              <a:t>…Supports people getting help</a:t>
            </a:r>
          </a:p>
          <a:p>
            <a:pPr lvl="1">
              <a:lnSpc>
                <a:spcPct val="150000"/>
              </a:lnSpc>
              <a:buFont typeface="Lucida Grande" charset="0"/>
              <a:buNone/>
            </a:pPr>
            <a:r>
              <a:rPr lang="en-US" altLang="en-US" dirty="0">
                <a:solidFill>
                  <a:schemeClr val="accent5"/>
                </a:solidFill>
                <a:highlight>
                  <a:srgbClr val="808080"/>
                </a:highlight>
                <a:latin typeface="Century Gothic" panose="020B0502020202020204" pitchFamily="34" charset="0"/>
              </a:rPr>
              <a:t>…Decreases social distance</a:t>
            </a:r>
          </a:p>
          <a:p>
            <a:pPr lvl="1">
              <a:lnSpc>
                <a:spcPct val="150000"/>
              </a:lnSpc>
              <a:buFont typeface="Lucida Grande" charset="0"/>
              <a:buNone/>
            </a:pPr>
            <a:r>
              <a:rPr lang="en-US" altLang="en-US" dirty="0">
                <a:solidFill>
                  <a:schemeClr val="accent5"/>
                </a:solidFill>
                <a:highlight>
                  <a:srgbClr val="808080"/>
                </a:highlight>
                <a:latin typeface="Century Gothic" panose="020B0502020202020204" pitchFamily="34" charset="0"/>
              </a:rPr>
              <a:t>…Increases mental wellness</a:t>
            </a:r>
          </a:p>
        </p:txBody>
      </p:sp>
      <p:sp>
        <p:nvSpPr>
          <p:cNvPr id="4" name="Title 4">
            <a:extLst>
              <a:ext uri="{FF2B5EF4-FFF2-40B4-BE49-F238E27FC236}">
                <a16:creationId xmlns:a16="http://schemas.microsoft.com/office/drawing/2014/main" id="{AA7349D5-1BB9-4255-B810-4C31B1B106E2}"/>
              </a:ext>
            </a:extLst>
          </p:cNvPr>
          <p:cNvSpPr txBox="1">
            <a:spLocks/>
          </p:cNvSpPr>
          <p:nvPr/>
        </p:nvSpPr>
        <p:spPr>
          <a:xfrm>
            <a:off x="-1" y="37306"/>
            <a:ext cx="10271051" cy="98266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kern="1200">
                <a:solidFill>
                  <a:schemeClr val="tx1"/>
                </a:solidFill>
                <a:latin typeface="Century Gothic" panose="020B0502020202020204" pitchFamily="34" charset="0"/>
                <a:ea typeface="+mj-ea"/>
                <a:cs typeface="+mj-cs"/>
              </a:defRPr>
            </a:lvl1pPr>
          </a:lstStyle>
          <a:p>
            <a:r>
              <a:rPr lang="en-US" altLang="en-US" b="1">
                <a:cs typeface="Open Sans" panose="020B0606030504020204" pitchFamily="34" charset="0"/>
              </a:rPr>
              <a:t>Mental Health First Aid…</a:t>
            </a:r>
            <a:endParaRPr lang="en-US" altLang="en-US" b="1" dirty="0">
              <a:cs typeface="Open Sans" panose="020B0606030504020204" pitchFamily="34" charset="0"/>
            </a:endParaRPr>
          </a:p>
        </p:txBody>
      </p:sp>
      <p:pic>
        <p:nvPicPr>
          <p:cNvPr id="5" name="Picture 1">
            <a:extLst>
              <a:ext uri="{FF2B5EF4-FFF2-40B4-BE49-F238E27FC236}">
                <a16:creationId xmlns:a16="http://schemas.microsoft.com/office/drawing/2014/main" id="{65962683-D2B4-47CF-B507-C3972B7D4EE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71025" y="3022092"/>
            <a:ext cx="240982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37292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a:extLst>
              <a:ext uri="{FF2B5EF4-FFF2-40B4-BE49-F238E27FC236}">
                <a16:creationId xmlns:a16="http://schemas.microsoft.com/office/drawing/2014/main" id="{F7CD12BF-EE6C-45E9-B5D7-781D3FA0E24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3889" y="148856"/>
            <a:ext cx="8602448" cy="6452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33892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37C22DE5-9CDF-47EC-A1AE-AD3951B3E953}"/>
              </a:ext>
            </a:extLst>
          </p:cNvPr>
          <p:cNvSpPr>
            <a:spLocks noGrp="1"/>
          </p:cNvSpPr>
          <p:nvPr>
            <p:ph type="title"/>
          </p:nvPr>
        </p:nvSpPr>
        <p:spPr>
          <a:xfrm>
            <a:off x="497840" y="388938"/>
            <a:ext cx="8806498" cy="658812"/>
          </a:xfrm>
        </p:spPr>
        <p:txBody>
          <a:bodyPr/>
          <a:lstStyle/>
          <a:p>
            <a:r>
              <a:rPr lang="en-US" altLang="en-US" sz="4500" dirty="0"/>
              <a:t>Mental Health First Aiders Are…</a:t>
            </a:r>
          </a:p>
        </p:txBody>
      </p:sp>
      <p:sp>
        <p:nvSpPr>
          <p:cNvPr id="38915" name="Slide Number Placeholder 4">
            <a:extLst>
              <a:ext uri="{FF2B5EF4-FFF2-40B4-BE49-F238E27FC236}">
                <a16:creationId xmlns:a16="http://schemas.microsoft.com/office/drawing/2014/main" id="{C68B0D4A-5F11-4EE8-ACC1-33B93BC9608E}"/>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854A2"/>
              </a:buClr>
              <a:buSzPct val="115000"/>
              <a:buBlip>
                <a:blip r:embed="rId3"/>
              </a:buBlip>
              <a:defRPr sz="2400">
                <a:solidFill>
                  <a:schemeClr val="tx1"/>
                </a:solidFill>
                <a:latin typeface="Open Sans" panose="020B0606030504020204"/>
                <a:ea typeface="MS PGothic" panose="020B0600070205080204" pitchFamily="34" charset="-128"/>
                <a:cs typeface="Open Sans" panose="020B0606030504020204"/>
              </a:defRPr>
            </a:lvl1pPr>
            <a:lvl2pPr marL="37931725" indent="-37474525">
              <a:spcBef>
                <a:spcPct val="20000"/>
              </a:spcBef>
              <a:buClr>
                <a:srgbClr val="0C4CA8"/>
              </a:buClr>
              <a:buFont typeface="Lucida Grande"/>
              <a:buChar char="&gt;"/>
              <a:defRPr sz="2000">
                <a:solidFill>
                  <a:schemeClr val="tx1"/>
                </a:solidFill>
                <a:latin typeface="Open Sans" panose="020B0606030504020204"/>
                <a:ea typeface="MS PGothic" panose="020B0600070205080204" pitchFamily="34" charset="-128"/>
                <a:cs typeface="Open Sans" panose="020B0606030504020204"/>
              </a:defRPr>
            </a:lvl2pPr>
            <a:lvl3pPr marL="1143000" indent="-228600">
              <a:spcBef>
                <a:spcPct val="20000"/>
              </a:spcBef>
              <a:buClr>
                <a:srgbClr val="0C4CA8"/>
              </a:buClr>
              <a:buFont typeface="Lucida Grande"/>
              <a:buChar char="●"/>
              <a:defRPr>
                <a:solidFill>
                  <a:schemeClr val="tx1"/>
                </a:solidFill>
                <a:latin typeface="Open Sans" panose="020B0606030504020204"/>
                <a:ea typeface="MS PGothic" panose="020B0600070205080204" pitchFamily="34" charset="-128"/>
                <a:cs typeface="Open Sans" panose="020B0606030504020204"/>
              </a:defRPr>
            </a:lvl3pPr>
            <a:lvl4pPr marL="1600200" indent="-228600">
              <a:spcBef>
                <a:spcPct val="20000"/>
              </a:spcBef>
              <a:buClr>
                <a:srgbClr val="0C4CA8"/>
              </a:buClr>
              <a:buFont typeface="Courier New" panose="02070309020205020404" pitchFamily="49" charset="0"/>
              <a:buChar char="o"/>
              <a:defRPr sz="1600">
                <a:solidFill>
                  <a:schemeClr val="tx1"/>
                </a:solidFill>
                <a:latin typeface="Open Sans" panose="020B0606030504020204"/>
                <a:ea typeface="MS PGothic" panose="020B0600070205080204" pitchFamily="34" charset="-128"/>
                <a:cs typeface="Open Sans" panose="020B0606030504020204"/>
              </a:defRPr>
            </a:lvl4pPr>
            <a:lvl5pPr marL="2057400" indent="-228600">
              <a:spcBef>
                <a:spcPct val="20000"/>
              </a:spcBef>
              <a:buClr>
                <a:srgbClr val="0C4CA8"/>
              </a:buClr>
              <a:buFont typeface="Arial" panose="020B0604020202020204" pitchFamily="34" charset="0"/>
              <a:buChar char="•"/>
              <a:defRPr sz="1600">
                <a:solidFill>
                  <a:schemeClr val="tx1"/>
                </a:solidFill>
                <a:latin typeface="Open Sans" panose="020B0606030504020204"/>
                <a:ea typeface="MS PGothic" panose="020B0600070205080204" pitchFamily="34" charset="-128"/>
                <a:cs typeface="Open Sans" panose="020B0606030504020204"/>
              </a:defRPr>
            </a:lvl5pPr>
            <a:lvl6pPr marL="25146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a:ea typeface="MS PGothic" panose="020B0600070205080204" pitchFamily="34" charset="-128"/>
                <a:cs typeface="Open Sans" panose="020B0606030504020204"/>
              </a:defRPr>
            </a:lvl6pPr>
            <a:lvl7pPr marL="29718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a:ea typeface="MS PGothic" panose="020B0600070205080204" pitchFamily="34" charset="-128"/>
                <a:cs typeface="Open Sans" panose="020B0606030504020204"/>
              </a:defRPr>
            </a:lvl7pPr>
            <a:lvl8pPr marL="34290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a:ea typeface="MS PGothic" panose="020B0600070205080204" pitchFamily="34" charset="-128"/>
                <a:cs typeface="Open Sans" panose="020B0606030504020204"/>
              </a:defRPr>
            </a:lvl8pPr>
            <a:lvl9pPr marL="38862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a:ea typeface="MS PGothic" panose="020B0600070205080204" pitchFamily="34" charset="-128"/>
                <a:cs typeface="Open Sans" panose="020B0606030504020204"/>
              </a:defRPr>
            </a:lvl9pPr>
          </a:lstStyle>
          <a:p>
            <a:pPr>
              <a:spcBef>
                <a:spcPct val="0"/>
              </a:spcBef>
              <a:buClrTx/>
              <a:buSzTx/>
              <a:buFontTx/>
              <a:buNone/>
            </a:pPr>
            <a:fld id="{579CE6F7-4856-4503-9942-69636CE4D7FF}" type="slidenum">
              <a:rPr lang="en-US" altLang="en-US" sz="1000">
                <a:solidFill>
                  <a:srgbClr val="0C4CA8"/>
                </a:solidFill>
                <a:latin typeface="Calibri" panose="020F0502020204030204" pitchFamily="34" charset="0"/>
              </a:rPr>
              <a:pPr>
                <a:spcBef>
                  <a:spcPct val="0"/>
                </a:spcBef>
                <a:buClrTx/>
                <a:buSzTx/>
                <a:buFontTx/>
                <a:buNone/>
              </a:pPr>
              <a:t>28</a:t>
            </a:fld>
            <a:endParaRPr lang="en-US" altLang="en-US" sz="1000">
              <a:solidFill>
                <a:srgbClr val="0C4CA8"/>
              </a:solidFill>
              <a:latin typeface="Calibri" panose="020F0502020204030204" pitchFamily="34" charset="0"/>
            </a:endParaRPr>
          </a:p>
        </p:txBody>
      </p:sp>
      <p:sp>
        <p:nvSpPr>
          <p:cNvPr id="38916" name="Rectangle 6">
            <a:extLst>
              <a:ext uri="{FF2B5EF4-FFF2-40B4-BE49-F238E27FC236}">
                <a16:creationId xmlns:a16="http://schemas.microsoft.com/office/drawing/2014/main" id="{BFE507C6-20D8-4BEE-B06B-1AFF74B5C664}"/>
              </a:ext>
            </a:extLst>
          </p:cNvPr>
          <p:cNvSpPr>
            <a:spLocks noChangeArrowheads="1"/>
          </p:cNvSpPr>
          <p:nvPr/>
        </p:nvSpPr>
        <p:spPr bwMode="auto">
          <a:xfrm>
            <a:off x="2058989" y="1133475"/>
            <a:ext cx="76342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854A2"/>
              </a:buClr>
              <a:buSzPct val="115000"/>
              <a:buBlip>
                <a:blip r:embed="rId3"/>
              </a:buBlip>
              <a:defRPr sz="2400">
                <a:solidFill>
                  <a:schemeClr val="tx1"/>
                </a:solidFill>
                <a:latin typeface="Open Sans" panose="020B0606030504020204"/>
                <a:ea typeface="MS PGothic" panose="020B0600070205080204" pitchFamily="34" charset="-128"/>
                <a:cs typeface="Open Sans" panose="020B0606030504020204"/>
              </a:defRPr>
            </a:lvl1pPr>
            <a:lvl2pPr marL="37931725" indent="-37474525">
              <a:spcBef>
                <a:spcPct val="20000"/>
              </a:spcBef>
              <a:buClr>
                <a:srgbClr val="0C4CA8"/>
              </a:buClr>
              <a:buFont typeface="Lucida Grande"/>
              <a:buChar char="&gt;"/>
              <a:defRPr sz="2000">
                <a:solidFill>
                  <a:schemeClr val="tx1"/>
                </a:solidFill>
                <a:latin typeface="Open Sans" panose="020B0606030504020204"/>
                <a:ea typeface="MS PGothic" panose="020B0600070205080204" pitchFamily="34" charset="-128"/>
                <a:cs typeface="Open Sans" panose="020B0606030504020204"/>
              </a:defRPr>
            </a:lvl2pPr>
            <a:lvl3pPr marL="1143000" indent="-228600">
              <a:spcBef>
                <a:spcPct val="20000"/>
              </a:spcBef>
              <a:buClr>
                <a:srgbClr val="0C4CA8"/>
              </a:buClr>
              <a:buFont typeface="Lucida Grande"/>
              <a:buChar char="●"/>
              <a:defRPr>
                <a:solidFill>
                  <a:schemeClr val="tx1"/>
                </a:solidFill>
                <a:latin typeface="Open Sans" panose="020B0606030504020204"/>
                <a:ea typeface="MS PGothic" panose="020B0600070205080204" pitchFamily="34" charset="-128"/>
                <a:cs typeface="Open Sans" panose="020B0606030504020204"/>
              </a:defRPr>
            </a:lvl3pPr>
            <a:lvl4pPr marL="1600200" indent="-228600">
              <a:spcBef>
                <a:spcPct val="20000"/>
              </a:spcBef>
              <a:buClr>
                <a:srgbClr val="0C4CA8"/>
              </a:buClr>
              <a:buFont typeface="Courier New" panose="02070309020205020404" pitchFamily="49" charset="0"/>
              <a:buChar char="o"/>
              <a:defRPr sz="1600">
                <a:solidFill>
                  <a:schemeClr val="tx1"/>
                </a:solidFill>
                <a:latin typeface="Open Sans" panose="020B0606030504020204"/>
                <a:ea typeface="MS PGothic" panose="020B0600070205080204" pitchFamily="34" charset="-128"/>
                <a:cs typeface="Open Sans" panose="020B0606030504020204"/>
              </a:defRPr>
            </a:lvl4pPr>
            <a:lvl5pPr marL="2057400" indent="-228600">
              <a:spcBef>
                <a:spcPct val="20000"/>
              </a:spcBef>
              <a:buClr>
                <a:srgbClr val="0C4CA8"/>
              </a:buClr>
              <a:buFont typeface="Arial" panose="020B0604020202020204" pitchFamily="34" charset="0"/>
              <a:buChar char="•"/>
              <a:defRPr sz="1600">
                <a:solidFill>
                  <a:schemeClr val="tx1"/>
                </a:solidFill>
                <a:latin typeface="Open Sans" panose="020B0606030504020204"/>
                <a:ea typeface="MS PGothic" panose="020B0600070205080204" pitchFamily="34" charset="-128"/>
                <a:cs typeface="Open Sans" panose="020B0606030504020204"/>
              </a:defRPr>
            </a:lvl5pPr>
            <a:lvl6pPr marL="25146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a:ea typeface="MS PGothic" panose="020B0600070205080204" pitchFamily="34" charset="-128"/>
                <a:cs typeface="Open Sans" panose="020B0606030504020204"/>
              </a:defRPr>
            </a:lvl6pPr>
            <a:lvl7pPr marL="29718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a:ea typeface="MS PGothic" panose="020B0600070205080204" pitchFamily="34" charset="-128"/>
                <a:cs typeface="Open Sans" panose="020B0606030504020204"/>
              </a:defRPr>
            </a:lvl7pPr>
            <a:lvl8pPr marL="34290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a:ea typeface="MS PGothic" panose="020B0600070205080204" pitchFamily="34" charset="-128"/>
                <a:cs typeface="Open Sans" panose="020B0606030504020204"/>
              </a:defRPr>
            </a:lvl8pPr>
            <a:lvl9pPr marL="38862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a:ea typeface="MS PGothic" panose="020B0600070205080204" pitchFamily="34" charset="-128"/>
                <a:cs typeface="Open Sans" panose="020B0606030504020204"/>
              </a:defRPr>
            </a:lvl9pPr>
          </a:lstStyle>
          <a:p>
            <a:pPr>
              <a:spcBef>
                <a:spcPct val="0"/>
              </a:spcBef>
              <a:buClrTx/>
              <a:buSzTx/>
              <a:buFontTx/>
              <a:buNone/>
            </a:pPr>
            <a:r>
              <a:rPr lang="en-US" altLang="en-US" sz="1800"/>
              <a:t>Teachers, supervisors, first responders, caretakers, co-workers, journalists, parents, friends and siblings. They’re even </a:t>
            </a:r>
            <a:r>
              <a:rPr lang="en-US" altLang="en-US" sz="1800" b="1"/>
              <a:t>First Ladies…</a:t>
            </a:r>
            <a:endParaRPr lang="en-US" altLang="en-US" sz="1800"/>
          </a:p>
        </p:txBody>
      </p:sp>
      <p:pic>
        <p:nvPicPr>
          <p:cNvPr id="38917" name="Picture 7">
            <a:extLst>
              <a:ext uri="{FF2B5EF4-FFF2-40B4-BE49-F238E27FC236}">
                <a16:creationId xmlns:a16="http://schemas.microsoft.com/office/drawing/2014/main" id="{11FE754F-964D-49B7-9977-530A6D4DA6F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57413" y="2036763"/>
            <a:ext cx="7999412" cy="399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47280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E9BEA-B388-4E45-A414-54EE29C0CEC9}"/>
              </a:ext>
            </a:extLst>
          </p:cNvPr>
          <p:cNvSpPr txBox="1">
            <a:spLocks/>
          </p:cNvSpPr>
          <p:nvPr/>
        </p:nvSpPr>
        <p:spPr>
          <a:xfrm>
            <a:off x="467831" y="234571"/>
            <a:ext cx="10845210" cy="982662"/>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kern="1200">
                <a:solidFill>
                  <a:schemeClr val="tx1"/>
                </a:solidFill>
                <a:latin typeface="Century Gothic" panose="020B0502020202020204" pitchFamily="34" charset="0"/>
                <a:ea typeface="+mj-ea"/>
                <a:cs typeface="+mj-cs"/>
              </a:defRPr>
            </a:lvl1pPr>
          </a:lstStyle>
          <a:p>
            <a:pPr algn="ctr"/>
            <a:r>
              <a:rPr lang="en-US" altLang="en-US" b="1" dirty="0">
                <a:cs typeface="Open Sans" panose="020B0606030504020204" pitchFamily="34" charset="0"/>
              </a:rPr>
              <a:t>Why Mental Health First Aid?</a:t>
            </a:r>
          </a:p>
        </p:txBody>
      </p:sp>
      <p:pic>
        <p:nvPicPr>
          <p:cNvPr id="3" name="Picture 2">
            <a:extLst>
              <a:ext uri="{FF2B5EF4-FFF2-40B4-BE49-F238E27FC236}">
                <a16:creationId xmlns:a16="http://schemas.microsoft.com/office/drawing/2014/main" id="{2257E739-1270-42EB-8325-691CA4C946FA}"/>
              </a:ext>
            </a:extLst>
          </p:cNvPr>
          <p:cNvPicPr>
            <a:picLocks noChangeAspect="1"/>
          </p:cNvPicPr>
          <p:nvPr/>
        </p:nvPicPr>
        <p:blipFill rotWithShape="1">
          <a:blip r:embed="rId2">
            <a:extLst>
              <a:ext uri="{28A0092B-C50C-407E-A947-70E740481C1C}">
                <a14:useLocalDpi xmlns:a14="http://schemas.microsoft.com/office/drawing/2010/main" val="0"/>
              </a:ext>
            </a:extLst>
          </a:blip>
          <a:srcRect t="5557" b="7912"/>
          <a:stretch/>
        </p:blipFill>
        <p:spPr bwMode="auto">
          <a:xfrm>
            <a:off x="1569630" y="1329070"/>
            <a:ext cx="7928619" cy="5146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2205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7348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BC15A6CB-5DA3-4722-ABC3-23F745A7612E}"/>
              </a:ext>
            </a:extLst>
          </p:cNvPr>
          <p:cNvGrpSpPr>
            <a:grpSpLocks/>
          </p:cNvGrpSpPr>
          <p:nvPr/>
        </p:nvGrpSpPr>
        <p:grpSpPr bwMode="auto">
          <a:xfrm>
            <a:off x="1645921" y="829058"/>
            <a:ext cx="9191779" cy="4796027"/>
            <a:chOff x="534985" y="1955800"/>
            <a:chExt cx="8542875" cy="4532975"/>
          </a:xfrm>
        </p:grpSpPr>
        <p:sp>
          <p:nvSpPr>
            <p:cNvPr id="3" name="Rectangle 2">
              <a:extLst>
                <a:ext uri="{FF2B5EF4-FFF2-40B4-BE49-F238E27FC236}">
                  <a16:creationId xmlns:a16="http://schemas.microsoft.com/office/drawing/2014/main" id="{B31D53D0-225E-4435-85BE-E63863025363}"/>
                </a:ext>
              </a:extLst>
            </p:cNvPr>
            <p:cNvSpPr/>
            <p:nvPr/>
          </p:nvSpPr>
          <p:spPr>
            <a:xfrm rot="5400000">
              <a:off x="2939287" y="-448502"/>
              <a:ext cx="3446400" cy="8255003"/>
            </a:xfrm>
            <a:prstGeom prst="rect">
              <a:avLst/>
            </a:prstGeom>
            <a:gradFill>
              <a:gsLst>
                <a:gs pos="0">
                  <a:schemeClr val="tx2">
                    <a:lumMod val="20000"/>
                    <a:lumOff val="80000"/>
                  </a:schemeClr>
                </a:gs>
                <a:gs pos="54000">
                  <a:schemeClr val="bg1"/>
                </a:gs>
              </a:gsLst>
            </a:gradFill>
            <a:ln>
              <a:noFill/>
            </a:ln>
            <a:effectLst/>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dirty="0">
                <a:solidFill>
                  <a:srgbClr val="7161AB"/>
                </a:solidFill>
              </a:endParaRPr>
            </a:p>
          </p:txBody>
        </p:sp>
        <p:sp>
          <p:nvSpPr>
            <p:cNvPr id="4" name="Rectangle 3">
              <a:extLst>
                <a:ext uri="{FF2B5EF4-FFF2-40B4-BE49-F238E27FC236}">
                  <a16:creationId xmlns:a16="http://schemas.microsoft.com/office/drawing/2014/main" id="{047BEA3B-C4FA-42BA-86FE-F78A53971753}"/>
                </a:ext>
              </a:extLst>
            </p:cNvPr>
            <p:cNvSpPr>
              <a:spLocks noChangeArrowheads="1"/>
            </p:cNvSpPr>
            <p:nvPr/>
          </p:nvSpPr>
          <p:spPr bwMode="auto">
            <a:xfrm rot="5400000">
              <a:off x="2911585" y="2053976"/>
              <a:ext cx="3346019" cy="3174356"/>
            </a:xfrm>
            <a:prstGeom prst="rect">
              <a:avLst/>
            </a:prstGeom>
            <a:solidFill>
              <a:srgbClr val="FAB85B"/>
            </a:solidFill>
            <a:ln>
              <a:noFill/>
            </a:ln>
            <a:effectLst>
              <a:outerShdw blurRad="40000" dist="20000" dir="5400000" rotWithShape="0">
                <a:srgbClr val="808080">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854A2"/>
                </a:buClr>
                <a:buSzPct val="115000"/>
                <a:buBlip>
                  <a:blip r:embed="rId3"/>
                </a:buBlip>
                <a:defRPr sz="2400">
                  <a:solidFill>
                    <a:schemeClr val="tx1"/>
                  </a:solidFill>
                  <a:latin typeface="Open Sans" panose="020B0606030504020204" pitchFamily="34" charset="0"/>
                  <a:ea typeface="MS PGothic" panose="020B0600070205080204" pitchFamily="34" charset="-128"/>
                  <a:cs typeface="Open Sans" panose="020B0606030504020204" pitchFamily="34" charset="0"/>
                </a:defRPr>
              </a:lvl1pPr>
              <a:lvl2pPr marL="742950" indent="-285750">
                <a:spcBef>
                  <a:spcPct val="20000"/>
                </a:spcBef>
                <a:buClr>
                  <a:srgbClr val="0C4CA8"/>
                </a:buClr>
                <a:buFont typeface="Lucida Grande"/>
                <a:buChar char="&gt;"/>
                <a:defRPr sz="2000">
                  <a:solidFill>
                    <a:schemeClr val="tx1"/>
                  </a:solidFill>
                  <a:latin typeface="Open Sans" panose="020B0606030504020204" pitchFamily="34" charset="0"/>
                  <a:ea typeface="MS PGothic" panose="020B0600070205080204" pitchFamily="34" charset="-128"/>
                  <a:cs typeface="Open Sans" panose="020B0606030504020204" pitchFamily="34" charset="0"/>
                </a:defRPr>
              </a:lvl2pPr>
              <a:lvl3pPr marL="1143000" indent="-228600">
                <a:spcBef>
                  <a:spcPct val="20000"/>
                </a:spcBef>
                <a:buClr>
                  <a:srgbClr val="0C4CA8"/>
                </a:buClr>
                <a:buFont typeface="Lucida Grande"/>
                <a:buChar char="●"/>
                <a:defRPr>
                  <a:solidFill>
                    <a:schemeClr val="tx1"/>
                  </a:solidFill>
                  <a:latin typeface="Open Sans" panose="020B0606030504020204" pitchFamily="34" charset="0"/>
                  <a:ea typeface="MS PGothic" panose="020B0600070205080204" pitchFamily="34" charset="-128"/>
                  <a:cs typeface="Open Sans" panose="020B0606030504020204" pitchFamily="34" charset="0"/>
                </a:defRPr>
              </a:lvl3pPr>
              <a:lvl4pPr marL="1600200" indent="-228600">
                <a:spcBef>
                  <a:spcPct val="20000"/>
                </a:spcBef>
                <a:buClr>
                  <a:srgbClr val="0C4CA8"/>
                </a:buClr>
                <a:buFont typeface="Courier New" panose="02070309020205020404" pitchFamily="49" charset="0"/>
                <a:buChar char="o"/>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4pPr>
              <a:lvl5pPr marL="2057400" indent="-228600">
                <a:spcBef>
                  <a:spcPct val="20000"/>
                </a:spcBef>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5pPr>
              <a:lvl6pPr marL="25146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6pPr>
              <a:lvl7pPr marL="29718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7pPr>
              <a:lvl8pPr marL="34290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8pPr>
              <a:lvl9pPr marL="38862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9pPr>
            </a:lstStyle>
            <a:p>
              <a:pPr algn="ctr">
                <a:spcBef>
                  <a:spcPct val="0"/>
                </a:spcBef>
                <a:buClrTx/>
                <a:buSzTx/>
                <a:buFontTx/>
                <a:buNone/>
                <a:defRPr/>
              </a:pPr>
              <a:endParaRPr lang="en-US" altLang="en-US" sz="1800">
                <a:solidFill>
                  <a:srgbClr val="000000"/>
                </a:solidFill>
                <a:latin typeface="Calibri" panose="020F0502020204030204" pitchFamily="34" charset="0"/>
              </a:endParaRPr>
            </a:p>
          </p:txBody>
        </p:sp>
        <p:sp>
          <p:nvSpPr>
            <p:cNvPr id="5" name="Content Placeholder 7">
              <a:extLst>
                <a:ext uri="{FF2B5EF4-FFF2-40B4-BE49-F238E27FC236}">
                  <a16:creationId xmlns:a16="http://schemas.microsoft.com/office/drawing/2014/main" id="{EF38A89F-5CB0-4D73-82F3-4CE34F1FF09D}"/>
                </a:ext>
              </a:extLst>
            </p:cNvPr>
            <p:cNvSpPr txBox="1">
              <a:spLocks/>
            </p:cNvSpPr>
            <p:nvPr/>
          </p:nvSpPr>
          <p:spPr bwMode="auto">
            <a:xfrm>
              <a:off x="534987" y="5449888"/>
              <a:ext cx="711198" cy="33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a:spcBef>
                  <a:spcPct val="20000"/>
                </a:spcBef>
                <a:buClr>
                  <a:srgbClr val="0854A2"/>
                </a:buClr>
                <a:buSzPct val="115000"/>
                <a:buBlip>
                  <a:blip r:embed="rId3"/>
                </a:buBlip>
                <a:defRPr sz="2400">
                  <a:solidFill>
                    <a:schemeClr val="tx1"/>
                  </a:solidFill>
                  <a:latin typeface="Open Sans" panose="020B0606030504020204" pitchFamily="34" charset="0"/>
                  <a:ea typeface="MS PGothic" panose="020B0600070205080204" pitchFamily="34" charset="-128"/>
                  <a:cs typeface="Open Sans" panose="020B0606030504020204" pitchFamily="34" charset="0"/>
                </a:defRPr>
              </a:lvl1pPr>
              <a:lvl2pPr marL="37931725" indent="-37474525">
                <a:spcBef>
                  <a:spcPct val="20000"/>
                </a:spcBef>
                <a:buClr>
                  <a:srgbClr val="0C4CA8"/>
                </a:buClr>
                <a:buFont typeface="Lucida Grande" charset="0"/>
                <a:buChar char="&gt;"/>
                <a:defRPr sz="2000">
                  <a:solidFill>
                    <a:schemeClr val="tx1"/>
                  </a:solidFill>
                  <a:latin typeface="Open Sans" panose="020B0606030504020204" pitchFamily="34" charset="0"/>
                  <a:ea typeface="MS PGothic" panose="020B0600070205080204" pitchFamily="34" charset="-128"/>
                  <a:cs typeface="Open Sans" panose="020B0606030504020204" pitchFamily="34" charset="0"/>
                </a:defRPr>
              </a:lvl2pPr>
              <a:lvl3pPr marL="1143000" indent="-228600">
                <a:spcBef>
                  <a:spcPct val="20000"/>
                </a:spcBef>
                <a:buClr>
                  <a:srgbClr val="0C4CA8"/>
                </a:buClr>
                <a:buFont typeface="Lucida Grande" charset="0"/>
                <a:buChar char="●"/>
                <a:defRPr>
                  <a:solidFill>
                    <a:schemeClr val="tx1"/>
                  </a:solidFill>
                  <a:latin typeface="Open Sans" panose="020B0606030504020204" pitchFamily="34" charset="0"/>
                  <a:ea typeface="MS PGothic" panose="020B0600070205080204" pitchFamily="34" charset="-128"/>
                  <a:cs typeface="Open Sans" panose="020B0606030504020204" pitchFamily="34" charset="0"/>
                </a:defRPr>
              </a:lvl3pPr>
              <a:lvl4pPr marL="1600200" indent="-228600">
                <a:spcBef>
                  <a:spcPct val="20000"/>
                </a:spcBef>
                <a:buClr>
                  <a:srgbClr val="0C4CA8"/>
                </a:buClr>
                <a:buFont typeface="Courier New" panose="02070309020205020404" pitchFamily="49" charset="0"/>
                <a:buChar char="o"/>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4pPr>
              <a:lvl5pPr marL="2057400" indent="-228600">
                <a:spcBef>
                  <a:spcPct val="20000"/>
                </a:spcBef>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5pPr>
              <a:lvl6pPr marL="25146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6pPr>
              <a:lvl7pPr marL="29718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7pPr>
              <a:lvl8pPr marL="34290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8pPr>
              <a:lvl9pPr marL="38862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9pPr>
            </a:lstStyle>
            <a:p>
              <a:pPr>
                <a:buFontTx/>
                <a:buNone/>
              </a:pPr>
              <a:r>
                <a:rPr lang="en-US" altLang="en-US" sz="1600" b="1">
                  <a:solidFill>
                    <a:srgbClr val="0C4CA8"/>
                  </a:solidFill>
                  <a:latin typeface="Century Gothic" panose="020B0502020202020204" pitchFamily="34" charset="0"/>
                </a:rPr>
                <a:t>Well</a:t>
              </a:r>
            </a:p>
          </p:txBody>
        </p:sp>
        <p:sp>
          <p:nvSpPr>
            <p:cNvPr id="6" name="Content Placeholder 7">
              <a:extLst>
                <a:ext uri="{FF2B5EF4-FFF2-40B4-BE49-F238E27FC236}">
                  <a16:creationId xmlns:a16="http://schemas.microsoft.com/office/drawing/2014/main" id="{A6F43DB8-D052-4B02-943B-13AB757776AB}"/>
                </a:ext>
              </a:extLst>
            </p:cNvPr>
            <p:cNvSpPr txBox="1">
              <a:spLocks/>
            </p:cNvSpPr>
            <p:nvPr/>
          </p:nvSpPr>
          <p:spPr bwMode="auto">
            <a:xfrm>
              <a:off x="1820863" y="5449888"/>
              <a:ext cx="2692400"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a:spcBef>
                  <a:spcPct val="20000"/>
                </a:spcBef>
                <a:buClr>
                  <a:srgbClr val="0854A2"/>
                </a:buClr>
                <a:buSzPct val="115000"/>
                <a:buBlip>
                  <a:blip r:embed="rId3"/>
                </a:buBlip>
                <a:defRPr sz="2400">
                  <a:solidFill>
                    <a:schemeClr val="tx1"/>
                  </a:solidFill>
                  <a:latin typeface="Open Sans" panose="020B0606030504020204" pitchFamily="34" charset="0"/>
                  <a:ea typeface="MS PGothic" panose="020B0600070205080204" pitchFamily="34" charset="-128"/>
                  <a:cs typeface="Open Sans" panose="020B0606030504020204" pitchFamily="34" charset="0"/>
                </a:defRPr>
              </a:lvl1pPr>
              <a:lvl2pPr marL="37931725" indent="-37474525">
                <a:spcBef>
                  <a:spcPct val="20000"/>
                </a:spcBef>
                <a:buClr>
                  <a:srgbClr val="0C4CA8"/>
                </a:buClr>
                <a:buFont typeface="Lucida Grande" charset="0"/>
                <a:buChar char="&gt;"/>
                <a:defRPr sz="2000">
                  <a:solidFill>
                    <a:schemeClr val="tx1"/>
                  </a:solidFill>
                  <a:latin typeface="Open Sans" panose="020B0606030504020204" pitchFamily="34" charset="0"/>
                  <a:ea typeface="MS PGothic" panose="020B0600070205080204" pitchFamily="34" charset="-128"/>
                  <a:cs typeface="Open Sans" panose="020B0606030504020204" pitchFamily="34" charset="0"/>
                </a:defRPr>
              </a:lvl2pPr>
              <a:lvl3pPr marL="1143000" indent="-228600">
                <a:spcBef>
                  <a:spcPct val="20000"/>
                </a:spcBef>
                <a:buClr>
                  <a:srgbClr val="0C4CA8"/>
                </a:buClr>
                <a:buFont typeface="Lucida Grande" charset="0"/>
                <a:buChar char="●"/>
                <a:defRPr>
                  <a:solidFill>
                    <a:schemeClr val="tx1"/>
                  </a:solidFill>
                  <a:latin typeface="Open Sans" panose="020B0606030504020204" pitchFamily="34" charset="0"/>
                  <a:ea typeface="MS PGothic" panose="020B0600070205080204" pitchFamily="34" charset="-128"/>
                  <a:cs typeface="Open Sans" panose="020B0606030504020204" pitchFamily="34" charset="0"/>
                </a:defRPr>
              </a:lvl3pPr>
              <a:lvl4pPr marL="1600200" indent="-228600">
                <a:spcBef>
                  <a:spcPct val="20000"/>
                </a:spcBef>
                <a:buClr>
                  <a:srgbClr val="0C4CA8"/>
                </a:buClr>
                <a:buFont typeface="Courier New" panose="02070309020205020404" pitchFamily="49" charset="0"/>
                <a:buChar char="o"/>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4pPr>
              <a:lvl5pPr marL="2057400" indent="-228600">
                <a:spcBef>
                  <a:spcPct val="20000"/>
                </a:spcBef>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5pPr>
              <a:lvl6pPr marL="25146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6pPr>
              <a:lvl7pPr marL="29718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7pPr>
              <a:lvl8pPr marL="34290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8pPr>
              <a:lvl9pPr marL="38862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9pPr>
            </a:lstStyle>
            <a:p>
              <a:pPr algn="ctr">
                <a:buFontTx/>
                <a:buNone/>
              </a:pPr>
              <a:r>
                <a:rPr lang="en-US" altLang="en-US" sz="1600" b="1">
                  <a:solidFill>
                    <a:srgbClr val="0C4CA8"/>
                  </a:solidFill>
                  <a:latin typeface="Century Gothic" panose="020B0502020202020204" pitchFamily="34" charset="0"/>
                </a:rPr>
                <a:t>Becoming Unwell</a:t>
              </a:r>
            </a:p>
          </p:txBody>
        </p:sp>
        <p:sp>
          <p:nvSpPr>
            <p:cNvPr id="7" name="Content Placeholder 7">
              <a:extLst>
                <a:ext uri="{FF2B5EF4-FFF2-40B4-BE49-F238E27FC236}">
                  <a16:creationId xmlns:a16="http://schemas.microsoft.com/office/drawing/2014/main" id="{B4B0D3C8-59D5-4204-A80A-C317FA6F6A3A}"/>
                </a:ext>
              </a:extLst>
            </p:cNvPr>
            <p:cNvSpPr txBox="1">
              <a:spLocks/>
            </p:cNvSpPr>
            <p:nvPr/>
          </p:nvSpPr>
          <p:spPr bwMode="auto">
            <a:xfrm>
              <a:off x="5087938" y="5449888"/>
              <a:ext cx="14319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a:spcBef>
                  <a:spcPct val="20000"/>
                </a:spcBef>
                <a:buClr>
                  <a:srgbClr val="0854A2"/>
                </a:buClr>
                <a:buSzPct val="115000"/>
                <a:buBlip>
                  <a:blip r:embed="rId3"/>
                </a:buBlip>
                <a:defRPr sz="2400">
                  <a:solidFill>
                    <a:schemeClr val="tx1"/>
                  </a:solidFill>
                  <a:latin typeface="Open Sans" panose="020B0606030504020204" pitchFamily="34" charset="0"/>
                  <a:ea typeface="MS PGothic" panose="020B0600070205080204" pitchFamily="34" charset="-128"/>
                  <a:cs typeface="Open Sans" panose="020B0606030504020204" pitchFamily="34" charset="0"/>
                </a:defRPr>
              </a:lvl1pPr>
              <a:lvl2pPr marL="37931725" indent="-37474525">
                <a:spcBef>
                  <a:spcPct val="20000"/>
                </a:spcBef>
                <a:buClr>
                  <a:srgbClr val="0C4CA8"/>
                </a:buClr>
                <a:buFont typeface="Lucida Grande" charset="0"/>
                <a:buChar char="&gt;"/>
                <a:defRPr sz="2000">
                  <a:solidFill>
                    <a:schemeClr val="tx1"/>
                  </a:solidFill>
                  <a:latin typeface="Open Sans" panose="020B0606030504020204" pitchFamily="34" charset="0"/>
                  <a:ea typeface="MS PGothic" panose="020B0600070205080204" pitchFamily="34" charset="-128"/>
                  <a:cs typeface="Open Sans" panose="020B0606030504020204" pitchFamily="34" charset="0"/>
                </a:defRPr>
              </a:lvl2pPr>
              <a:lvl3pPr marL="1143000" indent="-228600">
                <a:spcBef>
                  <a:spcPct val="20000"/>
                </a:spcBef>
                <a:buClr>
                  <a:srgbClr val="0C4CA8"/>
                </a:buClr>
                <a:buFont typeface="Lucida Grande" charset="0"/>
                <a:buChar char="●"/>
                <a:defRPr>
                  <a:solidFill>
                    <a:schemeClr val="tx1"/>
                  </a:solidFill>
                  <a:latin typeface="Open Sans" panose="020B0606030504020204" pitchFamily="34" charset="0"/>
                  <a:ea typeface="MS PGothic" panose="020B0600070205080204" pitchFamily="34" charset="-128"/>
                  <a:cs typeface="Open Sans" panose="020B0606030504020204" pitchFamily="34" charset="0"/>
                </a:defRPr>
              </a:lvl3pPr>
              <a:lvl4pPr marL="1600200" indent="-228600">
                <a:spcBef>
                  <a:spcPct val="20000"/>
                </a:spcBef>
                <a:buClr>
                  <a:srgbClr val="0C4CA8"/>
                </a:buClr>
                <a:buFont typeface="Courier New" panose="02070309020205020404" pitchFamily="49" charset="0"/>
                <a:buChar char="o"/>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4pPr>
              <a:lvl5pPr marL="2057400" indent="-228600">
                <a:spcBef>
                  <a:spcPct val="20000"/>
                </a:spcBef>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5pPr>
              <a:lvl6pPr marL="25146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6pPr>
              <a:lvl7pPr marL="29718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7pPr>
              <a:lvl8pPr marL="34290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8pPr>
              <a:lvl9pPr marL="38862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9pPr>
            </a:lstStyle>
            <a:p>
              <a:pPr algn="ctr">
                <a:buFontTx/>
                <a:buNone/>
              </a:pPr>
              <a:r>
                <a:rPr lang="en-US" altLang="en-US" sz="1600" b="1">
                  <a:solidFill>
                    <a:srgbClr val="0C4CA8"/>
                  </a:solidFill>
                  <a:latin typeface="Century Gothic" panose="020B0502020202020204" pitchFamily="34" charset="0"/>
                </a:rPr>
                <a:t>Unwell</a:t>
              </a:r>
            </a:p>
          </p:txBody>
        </p:sp>
        <p:sp>
          <p:nvSpPr>
            <p:cNvPr id="8" name="Content Placeholder 7">
              <a:extLst>
                <a:ext uri="{FF2B5EF4-FFF2-40B4-BE49-F238E27FC236}">
                  <a16:creationId xmlns:a16="http://schemas.microsoft.com/office/drawing/2014/main" id="{717505C8-086D-4C59-838A-08304141A8BA}"/>
                </a:ext>
              </a:extLst>
            </p:cNvPr>
            <p:cNvSpPr txBox="1">
              <a:spLocks/>
            </p:cNvSpPr>
            <p:nvPr/>
          </p:nvSpPr>
          <p:spPr bwMode="auto">
            <a:xfrm>
              <a:off x="7205663" y="5449888"/>
              <a:ext cx="1584325"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a:spcBef>
                  <a:spcPct val="20000"/>
                </a:spcBef>
                <a:buClr>
                  <a:srgbClr val="0854A2"/>
                </a:buClr>
                <a:buSzPct val="115000"/>
                <a:buBlip>
                  <a:blip r:embed="rId3"/>
                </a:buBlip>
                <a:defRPr sz="2400">
                  <a:solidFill>
                    <a:schemeClr val="tx1"/>
                  </a:solidFill>
                  <a:latin typeface="Open Sans" panose="020B0606030504020204" pitchFamily="34" charset="0"/>
                  <a:ea typeface="MS PGothic" panose="020B0600070205080204" pitchFamily="34" charset="-128"/>
                  <a:cs typeface="Open Sans" panose="020B0606030504020204" pitchFamily="34" charset="0"/>
                </a:defRPr>
              </a:lvl1pPr>
              <a:lvl2pPr marL="37931725" indent="-37474525">
                <a:spcBef>
                  <a:spcPct val="20000"/>
                </a:spcBef>
                <a:buClr>
                  <a:srgbClr val="0C4CA8"/>
                </a:buClr>
                <a:buFont typeface="Lucida Grande" charset="0"/>
                <a:buChar char="&gt;"/>
                <a:defRPr sz="2000">
                  <a:solidFill>
                    <a:schemeClr val="tx1"/>
                  </a:solidFill>
                  <a:latin typeface="Open Sans" panose="020B0606030504020204" pitchFamily="34" charset="0"/>
                  <a:ea typeface="MS PGothic" panose="020B0600070205080204" pitchFamily="34" charset="-128"/>
                  <a:cs typeface="Open Sans" panose="020B0606030504020204" pitchFamily="34" charset="0"/>
                </a:defRPr>
              </a:lvl2pPr>
              <a:lvl3pPr marL="1143000" indent="-228600">
                <a:spcBef>
                  <a:spcPct val="20000"/>
                </a:spcBef>
                <a:buClr>
                  <a:srgbClr val="0C4CA8"/>
                </a:buClr>
                <a:buFont typeface="Lucida Grande" charset="0"/>
                <a:buChar char="●"/>
                <a:defRPr>
                  <a:solidFill>
                    <a:schemeClr val="tx1"/>
                  </a:solidFill>
                  <a:latin typeface="Open Sans" panose="020B0606030504020204" pitchFamily="34" charset="0"/>
                  <a:ea typeface="MS PGothic" panose="020B0600070205080204" pitchFamily="34" charset="-128"/>
                  <a:cs typeface="Open Sans" panose="020B0606030504020204" pitchFamily="34" charset="0"/>
                </a:defRPr>
              </a:lvl3pPr>
              <a:lvl4pPr marL="1600200" indent="-228600">
                <a:spcBef>
                  <a:spcPct val="20000"/>
                </a:spcBef>
                <a:buClr>
                  <a:srgbClr val="0C4CA8"/>
                </a:buClr>
                <a:buFont typeface="Courier New" panose="02070309020205020404" pitchFamily="49" charset="0"/>
                <a:buChar char="o"/>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4pPr>
              <a:lvl5pPr marL="2057400" indent="-228600">
                <a:spcBef>
                  <a:spcPct val="20000"/>
                </a:spcBef>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5pPr>
              <a:lvl6pPr marL="25146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6pPr>
              <a:lvl7pPr marL="29718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7pPr>
              <a:lvl8pPr marL="34290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8pPr>
              <a:lvl9pPr marL="38862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9pPr>
            </a:lstStyle>
            <a:p>
              <a:pPr algn="r">
                <a:buFontTx/>
                <a:buNone/>
              </a:pPr>
              <a:r>
                <a:rPr lang="en-US" altLang="en-US" sz="1600" b="1">
                  <a:solidFill>
                    <a:srgbClr val="0C4CA8"/>
                  </a:solidFill>
                  <a:latin typeface="Century Gothic" panose="020B0502020202020204" pitchFamily="34" charset="0"/>
                </a:rPr>
                <a:t>Recovering</a:t>
              </a:r>
            </a:p>
          </p:txBody>
        </p:sp>
        <p:sp>
          <p:nvSpPr>
            <p:cNvPr id="9" name="Content Placeholder 7">
              <a:extLst>
                <a:ext uri="{FF2B5EF4-FFF2-40B4-BE49-F238E27FC236}">
                  <a16:creationId xmlns:a16="http://schemas.microsoft.com/office/drawing/2014/main" id="{05D1BC51-CB56-492C-BCC3-A003F39D6794}"/>
                </a:ext>
              </a:extLst>
            </p:cNvPr>
            <p:cNvSpPr txBox="1">
              <a:spLocks/>
            </p:cNvSpPr>
            <p:nvPr/>
          </p:nvSpPr>
          <p:spPr bwMode="auto">
            <a:xfrm>
              <a:off x="1016000" y="2470150"/>
              <a:ext cx="1625600"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a:spcBef>
                  <a:spcPct val="20000"/>
                </a:spcBef>
                <a:buClr>
                  <a:srgbClr val="0854A2"/>
                </a:buClr>
                <a:buSzPct val="115000"/>
                <a:buBlip>
                  <a:blip r:embed="rId3"/>
                </a:buBlip>
                <a:defRPr sz="2400">
                  <a:solidFill>
                    <a:schemeClr val="tx1"/>
                  </a:solidFill>
                  <a:latin typeface="Open Sans" panose="020B0606030504020204" pitchFamily="34" charset="0"/>
                  <a:ea typeface="MS PGothic" panose="020B0600070205080204" pitchFamily="34" charset="-128"/>
                  <a:cs typeface="Open Sans" panose="020B0606030504020204" pitchFamily="34" charset="0"/>
                </a:defRPr>
              </a:lvl1pPr>
              <a:lvl2pPr marL="37931725" indent="-37474525">
                <a:spcBef>
                  <a:spcPct val="20000"/>
                </a:spcBef>
                <a:buClr>
                  <a:srgbClr val="0C4CA8"/>
                </a:buClr>
                <a:buFont typeface="Lucida Grande" charset="0"/>
                <a:buChar char="&gt;"/>
                <a:defRPr sz="2000">
                  <a:solidFill>
                    <a:schemeClr val="tx1"/>
                  </a:solidFill>
                  <a:latin typeface="Open Sans" panose="020B0606030504020204" pitchFamily="34" charset="0"/>
                  <a:ea typeface="MS PGothic" panose="020B0600070205080204" pitchFamily="34" charset="-128"/>
                  <a:cs typeface="Open Sans" panose="020B0606030504020204" pitchFamily="34" charset="0"/>
                </a:defRPr>
              </a:lvl2pPr>
              <a:lvl3pPr marL="1143000" indent="-228600">
                <a:spcBef>
                  <a:spcPct val="20000"/>
                </a:spcBef>
                <a:buClr>
                  <a:srgbClr val="0C4CA8"/>
                </a:buClr>
                <a:buFont typeface="Lucida Grande" charset="0"/>
                <a:buChar char="●"/>
                <a:defRPr>
                  <a:solidFill>
                    <a:schemeClr val="tx1"/>
                  </a:solidFill>
                  <a:latin typeface="Open Sans" panose="020B0606030504020204" pitchFamily="34" charset="0"/>
                  <a:ea typeface="MS PGothic" panose="020B0600070205080204" pitchFamily="34" charset="-128"/>
                  <a:cs typeface="Open Sans" panose="020B0606030504020204" pitchFamily="34" charset="0"/>
                </a:defRPr>
              </a:lvl3pPr>
              <a:lvl4pPr marL="1600200" indent="-228600">
                <a:spcBef>
                  <a:spcPct val="20000"/>
                </a:spcBef>
                <a:buClr>
                  <a:srgbClr val="0C4CA8"/>
                </a:buClr>
                <a:buFont typeface="Courier New" panose="02070309020205020404" pitchFamily="49" charset="0"/>
                <a:buChar char="o"/>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4pPr>
              <a:lvl5pPr marL="2057400" indent="-228600">
                <a:spcBef>
                  <a:spcPct val="20000"/>
                </a:spcBef>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5pPr>
              <a:lvl6pPr marL="25146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6pPr>
              <a:lvl7pPr marL="29718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7pPr>
              <a:lvl8pPr marL="34290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8pPr>
              <a:lvl9pPr marL="38862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9pPr>
            </a:lstStyle>
            <a:p>
              <a:pPr algn="ctr">
                <a:buFontTx/>
                <a:buNone/>
              </a:pPr>
              <a:r>
                <a:rPr lang="en-US" altLang="en-US" sz="1800" b="1" dirty="0">
                  <a:solidFill>
                    <a:srgbClr val="002060"/>
                  </a:solidFill>
                  <a:latin typeface="Century Gothic" panose="020B0502020202020204" pitchFamily="34" charset="0"/>
                </a:rPr>
                <a:t>Prevention</a:t>
              </a:r>
            </a:p>
          </p:txBody>
        </p:sp>
        <p:cxnSp>
          <p:nvCxnSpPr>
            <p:cNvPr id="10" name="Straight Arrow Connector 9">
              <a:extLst>
                <a:ext uri="{FF2B5EF4-FFF2-40B4-BE49-F238E27FC236}">
                  <a16:creationId xmlns:a16="http://schemas.microsoft.com/office/drawing/2014/main" id="{BE9BC031-F42D-478B-BDCD-D42CC3151325}"/>
                </a:ext>
              </a:extLst>
            </p:cNvPr>
            <p:cNvCxnSpPr>
              <a:cxnSpLocks noChangeShapeType="1"/>
            </p:cNvCxnSpPr>
            <p:nvPr/>
          </p:nvCxnSpPr>
          <p:spPr bwMode="auto">
            <a:xfrm>
              <a:off x="534986" y="2811675"/>
              <a:ext cx="2631617" cy="0"/>
            </a:xfrm>
            <a:prstGeom prst="straightConnector1">
              <a:avLst/>
            </a:prstGeom>
            <a:noFill/>
            <a:ln w="57150">
              <a:solidFill>
                <a:srgbClr val="0C4CA8"/>
              </a:solidFill>
              <a:round/>
              <a:headEnd type="triangle" w="med" len="med"/>
              <a:tailEnd type="triangle"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11" name="Content Placeholder 7">
              <a:extLst>
                <a:ext uri="{FF2B5EF4-FFF2-40B4-BE49-F238E27FC236}">
                  <a16:creationId xmlns:a16="http://schemas.microsoft.com/office/drawing/2014/main" id="{F4A7B4D8-FFCF-4C0F-9E6C-082F24BA6E5A}"/>
                </a:ext>
              </a:extLst>
            </p:cNvPr>
            <p:cNvSpPr txBox="1">
              <a:spLocks/>
            </p:cNvSpPr>
            <p:nvPr/>
          </p:nvSpPr>
          <p:spPr bwMode="auto">
            <a:xfrm>
              <a:off x="3122613" y="3316288"/>
              <a:ext cx="221138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a:spcBef>
                  <a:spcPct val="20000"/>
                </a:spcBef>
                <a:buClr>
                  <a:srgbClr val="0854A2"/>
                </a:buClr>
                <a:buSzPct val="115000"/>
                <a:buBlip>
                  <a:blip r:embed="rId3"/>
                </a:buBlip>
                <a:defRPr sz="2400">
                  <a:solidFill>
                    <a:schemeClr val="tx1"/>
                  </a:solidFill>
                  <a:latin typeface="Open Sans" panose="020B0606030504020204" pitchFamily="34" charset="0"/>
                  <a:ea typeface="MS PGothic" panose="020B0600070205080204" pitchFamily="34" charset="-128"/>
                  <a:cs typeface="Open Sans" panose="020B0606030504020204" pitchFamily="34" charset="0"/>
                </a:defRPr>
              </a:lvl1pPr>
              <a:lvl2pPr marL="37931725" indent="-37474525">
                <a:spcBef>
                  <a:spcPct val="20000"/>
                </a:spcBef>
                <a:buClr>
                  <a:srgbClr val="0C4CA8"/>
                </a:buClr>
                <a:buFont typeface="Lucida Grande" charset="0"/>
                <a:buChar char="&gt;"/>
                <a:defRPr sz="2000">
                  <a:solidFill>
                    <a:schemeClr val="tx1"/>
                  </a:solidFill>
                  <a:latin typeface="Open Sans" panose="020B0606030504020204" pitchFamily="34" charset="0"/>
                  <a:ea typeface="MS PGothic" panose="020B0600070205080204" pitchFamily="34" charset="-128"/>
                  <a:cs typeface="Open Sans" panose="020B0606030504020204" pitchFamily="34" charset="0"/>
                </a:defRPr>
              </a:lvl2pPr>
              <a:lvl3pPr marL="1143000" indent="-228600">
                <a:spcBef>
                  <a:spcPct val="20000"/>
                </a:spcBef>
                <a:buClr>
                  <a:srgbClr val="0C4CA8"/>
                </a:buClr>
                <a:buFont typeface="Lucida Grande" charset="0"/>
                <a:buChar char="●"/>
                <a:defRPr>
                  <a:solidFill>
                    <a:schemeClr val="tx1"/>
                  </a:solidFill>
                  <a:latin typeface="Open Sans" panose="020B0606030504020204" pitchFamily="34" charset="0"/>
                  <a:ea typeface="MS PGothic" panose="020B0600070205080204" pitchFamily="34" charset="-128"/>
                  <a:cs typeface="Open Sans" panose="020B0606030504020204" pitchFamily="34" charset="0"/>
                </a:defRPr>
              </a:lvl3pPr>
              <a:lvl4pPr marL="1600200" indent="-228600">
                <a:spcBef>
                  <a:spcPct val="20000"/>
                </a:spcBef>
                <a:buClr>
                  <a:srgbClr val="0C4CA8"/>
                </a:buClr>
                <a:buFont typeface="Courier New" panose="02070309020205020404" pitchFamily="49" charset="0"/>
                <a:buChar char="o"/>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4pPr>
              <a:lvl5pPr marL="2057400" indent="-228600">
                <a:spcBef>
                  <a:spcPct val="20000"/>
                </a:spcBef>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5pPr>
              <a:lvl6pPr marL="25146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6pPr>
              <a:lvl7pPr marL="29718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7pPr>
              <a:lvl8pPr marL="34290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8pPr>
              <a:lvl9pPr marL="38862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9pPr>
            </a:lstStyle>
            <a:p>
              <a:pPr algn="ctr">
                <a:buFontTx/>
                <a:buNone/>
              </a:pPr>
              <a:r>
                <a:rPr lang="en-US" altLang="en-US" sz="1800" b="1" dirty="0">
                  <a:solidFill>
                    <a:schemeClr val="accent5"/>
                  </a:solidFill>
                  <a:latin typeface="Century Gothic" panose="020B0502020202020204" pitchFamily="34" charset="0"/>
                </a:rPr>
                <a:t>Early Intervention</a:t>
              </a:r>
            </a:p>
          </p:txBody>
        </p:sp>
        <p:cxnSp>
          <p:nvCxnSpPr>
            <p:cNvPr id="12" name="Straight Arrow Connector 11">
              <a:extLst>
                <a:ext uri="{FF2B5EF4-FFF2-40B4-BE49-F238E27FC236}">
                  <a16:creationId xmlns:a16="http://schemas.microsoft.com/office/drawing/2014/main" id="{E4454A60-D4FC-4FDC-A5B3-34AB5A37D71A}"/>
                </a:ext>
              </a:extLst>
            </p:cNvPr>
            <p:cNvCxnSpPr>
              <a:cxnSpLocks noChangeShapeType="1"/>
            </p:cNvCxnSpPr>
            <p:nvPr/>
          </p:nvCxnSpPr>
          <p:spPr bwMode="auto">
            <a:xfrm>
              <a:off x="2751172" y="3656986"/>
              <a:ext cx="2904662" cy="0"/>
            </a:xfrm>
            <a:prstGeom prst="straightConnector1">
              <a:avLst/>
            </a:prstGeom>
            <a:noFill/>
            <a:ln w="57150">
              <a:solidFill>
                <a:srgbClr val="0C4CA8"/>
              </a:solidFill>
              <a:round/>
              <a:headEnd type="triangle" w="med" len="med"/>
              <a:tailEnd type="triangle"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13" name="Content Placeholder 7">
              <a:extLst>
                <a:ext uri="{FF2B5EF4-FFF2-40B4-BE49-F238E27FC236}">
                  <a16:creationId xmlns:a16="http://schemas.microsoft.com/office/drawing/2014/main" id="{500CFDC5-B7D7-45C2-AB71-A30B9FB41D96}"/>
                </a:ext>
              </a:extLst>
            </p:cNvPr>
            <p:cNvSpPr txBox="1">
              <a:spLocks/>
            </p:cNvSpPr>
            <p:nvPr/>
          </p:nvSpPr>
          <p:spPr bwMode="auto">
            <a:xfrm>
              <a:off x="5656263" y="4173538"/>
              <a:ext cx="27019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75">
                <a:spcBef>
                  <a:spcPct val="20000"/>
                </a:spcBef>
                <a:buClr>
                  <a:srgbClr val="0854A2"/>
                </a:buClr>
                <a:buSzPct val="115000"/>
                <a:buBlip>
                  <a:blip r:embed="rId3"/>
                </a:buBlip>
                <a:defRPr sz="2400">
                  <a:solidFill>
                    <a:schemeClr val="tx1"/>
                  </a:solidFill>
                  <a:latin typeface="Open Sans" panose="020B0606030504020204" pitchFamily="34" charset="0"/>
                  <a:ea typeface="MS PGothic" panose="020B0600070205080204" pitchFamily="34" charset="-128"/>
                  <a:cs typeface="Open Sans" panose="020B0606030504020204" pitchFamily="34" charset="0"/>
                </a:defRPr>
              </a:lvl1pPr>
              <a:lvl2pPr marL="37931725" indent="-37474525">
                <a:spcBef>
                  <a:spcPct val="20000"/>
                </a:spcBef>
                <a:buClr>
                  <a:srgbClr val="0C4CA8"/>
                </a:buClr>
                <a:buFont typeface="Lucida Grande" charset="0"/>
                <a:buChar char="&gt;"/>
                <a:defRPr sz="2000">
                  <a:solidFill>
                    <a:schemeClr val="tx1"/>
                  </a:solidFill>
                  <a:latin typeface="Open Sans" panose="020B0606030504020204" pitchFamily="34" charset="0"/>
                  <a:ea typeface="MS PGothic" panose="020B0600070205080204" pitchFamily="34" charset="-128"/>
                  <a:cs typeface="Open Sans" panose="020B0606030504020204" pitchFamily="34" charset="0"/>
                </a:defRPr>
              </a:lvl2pPr>
              <a:lvl3pPr marL="1143000" indent="-228600">
                <a:spcBef>
                  <a:spcPct val="20000"/>
                </a:spcBef>
                <a:buClr>
                  <a:srgbClr val="0C4CA8"/>
                </a:buClr>
                <a:buFont typeface="Lucida Grande" charset="0"/>
                <a:buChar char="●"/>
                <a:defRPr>
                  <a:solidFill>
                    <a:schemeClr val="tx1"/>
                  </a:solidFill>
                  <a:latin typeface="Open Sans" panose="020B0606030504020204" pitchFamily="34" charset="0"/>
                  <a:ea typeface="MS PGothic" panose="020B0600070205080204" pitchFamily="34" charset="-128"/>
                  <a:cs typeface="Open Sans" panose="020B0606030504020204" pitchFamily="34" charset="0"/>
                </a:defRPr>
              </a:lvl3pPr>
              <a:lvl4pPr marL="1600200" indent="-228600">
                <a:spcBef>
                  <a:spcPct val="20000"/>
                </a:spcBef>
                <a:buClr>
                  <a:srgbClr val="0C4CA8"/>
                </a:buClr>
                <a:buFont typeface="Courier New" panose="02070309020205020404" pitchFamily="49" charset="0"/>
                <a:buChar char="o"/>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4pPr>
              <a:lvl5pPr marL="2057400" indent="-228600">
                <a:spcBef>
                  <a:spcPct val="20000"/>
                </a:spcBef>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5pPr>
              <a:lvl6pPr marL="25146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6pPr>
              <a:lvl7pPr marL="29718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7pPr>
              <a:lvl8pPr marL="34290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8pPr>
              <a:lvl9pPr marL="38862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9pPr>
            </a:lstStyle>
            <a:p>
              <a:pPr algn="ctr">
                <a:buFontTx/>
                <a:buNone/>
              </a:pPr>
              <a:r>
                <a:rPr lang="en-US" altLang="en-US" sz="1800" b="1" dirty="0">
                  <a:solidFill>
                    <a:srgbClr val="002060"/>
                  </a:solidFill>
                  <a:latin typeface="Century Gothic" panose="020B0502020202020204" pitchFamily="34" charset="0"/>
                </a:rPr>
                <a:t>Treatment</a:t>
              </a:r>
              <a:endParaRPr lang="en-US" altLang="en-US" sz="1600" b="1" dirty="0">
                <a:solidFill>
                  <a:srgbClr val="002060"/>
                </a:solidFill>
                <a:latin typeface="Century Gothic" panose="020B0502020202020204" pitchFamily="34" charset="0"/>
              </a:endParaRPr>
            </a:p>
          </p:txBody>
        </p:sp>
        <p:cxnSp>
          <p:nvCxnSpPr>
            <p:cNvPr id="14" name="Straight Arrow Connector 13">
              <a:extLst>
                <a:ext uri="{FF2B5EF4-FFF2-40B4-BE49-F238E27FC236}">
                  <a16:creationId xmlns:a16="http://schemas.microsoft.com/office/drawing/2014/main" id="{E724B6F5-CBB6-475A-AC85-571170371F8A}"/>
                </a:ext>
              </a:extLst>
            </p:cNvPr>
            <p:cNvCxnSpPr>
              <a:cxnSpLocks noChangeShapeType="1"/>
            </p:cNvCxnSpPr>
            <p:nvPr/>
          </p:nvCxnSpPr>
          <p:spPr bwMode="auto">
            <a:xfrm>
              <a:off x="5250455" y="4512862"/>
              <a:ext cx="3539534" cy="0"/>
            </a:xfrm>
            <a:prstGeom prst="straightConnector1">
              <a:avLst/>
            </a:prstGeom>
            <a:noFill/>
            <a:ln w="57150">
              <a:solidFill>
                <a:srgbClr val="0C4CA8"/>
              </a:solidFill>
              <a:round/>
              <a:headEnd type="triangle" w="med" len="med"/>
              <a:tailEnd type="triangle"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sp>
          <p:nvSpPr>
            <p:cNvPr id="15" name="Rectangle 14">
              <a:extLst>
                <a:ext uri="{FF2B5EF4-FFF2-40B4-BE49-F238E27FC236}">
                  <a16:creationId xmlns:a16="http://schemas.microsoft.com/office/drawing/2014/main" id="{882B6433-6F7D-4827-96C6-0FB3A1025954}"/>
                </a:ext>
              </a:extLst>
            </p:cNvPr>
            <p:cNvSpPr>
              <a:spLocks noChangeArrowheads="1"/>
            </p:cNvSpPr>
            <p:nvPr/>
          </p:nvSpPr>
          <p:spPr bwMode="auto">
            <a:xfrm rot="5400000">
              <a:off x="523277" y="6054935"/>
              <a:ext cx="445548" cy="422131"/>
            </a:xfrm>
            <a:prstGeom prst="rect">
              <a:avLst/>
            </a:prstGeom>
            <a:solidFill>
              <a:srgbClr val="FAB85B"/>
            </a:solidFill>
            <a:ln>
              <a:noFill/>
            </a:ln>
            <a:effectLst>
              <a:outerShdw blurRad="40000" dist="20000" dir="5400000" rotWithShape="0">
                <a:srgbClr val="808080">
                  <a:alpha val="37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0854A2"/>
                </a:buClr>
                <a:buSzPct val="115000"/>
                <a:buBlip>
                  <a:blip r:embed="rId3"/>
                </a:buBlip>
                <a:defRPr sz="2400">
                  <a:solidFill>
                    <a:schemeClr val="tx1"/>
                  </a:solidFill>
                  <a:latin typeface="Open Sans" panose="020B0606030504020204" pitchFamily="34" charset="0"/>
                  <a:ea typeface="MS PGothic" panose="020B0600070205080204" pitchFamily="34" charset="-128"/>
                  <a:cs typeface="Open Sans" panose="020B0606030504020204" pitchFamily="34" charset="0"/>
                </a:defRPr>
              </a:lvl1pPr>
              <a:lvl2pPr marL="742950" indent="-285750">
                <a:spcBef>
                  <a:spcPct val="20000"/>
                </a:spcBef>
                <a:buClr>
                  <a:srgbClr val="0C4CA8"/>
                </a:buClr>
                <a:buFont typeface="Lucida Grande"/>
                <a:buChar char="&gt;"/>
                <a:defRPr sz="2000">
                  <a:solidFill>
                    <a:schemeClr val="tx1"/>
                  </a:solidFill>
                  <a:latin typeface="Open Sans" panose="020B0606030504020204" pitchFamily="34" charset="0"/>
                  <a:ea typeface="MS PGothic" panose="020B0600070205080204" pitchFamily="34" charset="-128"/>
                  <a:cs typeface="Open Sans" panose="020B0606030504020204" pitchFamily="34" charset="0"/>
                </a:defRPr>
              </a:lvl2pPr>
              <a:lvl3pPr marL="1143000" indent="-228600">
                <a:spcBef>
                  <a:spcPct val="20000"/>
                </a:spcBef>
                <a:buClr>
                  <a:srgbClr val="0C4CA8"/>
                </a:buClr>
                <a:buFont typeface="Lucida Grande"/>
                <a:buChar char="●"/>
                <a:defRPr>
                  <a:solidFill>
                    <a:schemeClr val="tx1"/>
                  </a:solidFill>
                  <a:latin typeface="Open Sans" panose="020B0606030504020204" pitchFamily="34" charset="0"/>
                  <a:ea typeface="MS PGothic" panose="020B0600070205080204" pitchFamily="34" charset="-128"/>
                  <a:cs typeface="Open Sans" panose="020B0606030504020204" pitchFamily="34" charset="0"/>
                </a:defRPr>
              </a:lvl3pPr>
              <a:lvl4pPr marL="1600200" indent="-228600">
                <a:spcBef>
                  <a:spcPct val="20000"/>
                </a:spcBef>
                <a:buClr>
                  <a:srgbClr val="0C4CA8"/>
                </a:buClr>
                <a:buFont typeface="Courier New" panose="02070309020205020404" pitchFamily="49" charset="0"/>
                <a:buChar char="o"/>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4pPr>
              <a:lvl5pPr marL="2057400" indent="-228600">
                <a:spcBef>
                  <a:spcPct val="20000"/>
                </a:spcBef>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5pPr>
              <a:lvl6pPr marL="25146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6pPr>
              <a:lvl7pPr marL="29718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7pPr>
              <a:lvl8pPr marL="34290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8pPr>
              <a:lvl9pPr marL="38862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9pPr>
            </a:lstStyle>
            <a:p>
              <a:pPr algn="ctr">
                <a:spcBef>
                  <a:spcPct val="0"/>
                </a:spcBef>
                <a:buClrTx/>
                <a:buSzTx/>
                <a:buFontTx/>
                <a:buNone/>
                <a:defRPr/>
              </a:pPr>
              <a:endParaRPr lang="en-US" altLang="en-US" sz="1800">
                <a:solidFill>
                  <a:srgbClr val="000000"/>
                </a:solidFill>
                <a:latin typeface="Calibri" panose="020F0502020204030204" pitchFamily="34" charset="0"/>
              </a:endParaRPr>
            </a:p>
          </p:txBody>
        </p:sp>
        <p:sp>
          <p:nvSpPr>
            <p:cNvPr id="16" name="Content Placeholder 7">
              <a:extLst>
                <a:ext uri="{FF2B5EF4-FFF2-40B4-BE49-F238E27FC236}">
                  <a16:creationId xmlns:a16="http://schemas.microsoft.com/office/drawing/2014/main" id="{ECE6A0A3-32D7-4A3B-B023-6DC5FEDC2AFA}"/>
                </a:ext>
              </a:extLst>
            </p:cNvPr>
            <p:cNvSpPr txBox="1">
              <a:spLocks/>
            </p:cNvSpPr>
            <p:nvPr/>
          </p:nvSpPr>
          <p:spPr bwMode="auto">
            <a:xfrm>
              <a:off x="1098017" y="5987644"/>
              <a:ext cx="7979843" cy="318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175">
                <a:spcBef>
                  <a:spcPct val="20000"/>
                </a:spcBef>
                <a:buClr>
                  <a:srgbClr val="0854A2"/>
                </a:buClr>
                <a:buSzPct val="115000"/>
                <a:buBlip>
                  <a:blip r:embed="rId3"/>
                </a:buBlip>
                <a:defRPr sz="2400">
                  <a:solidFill>
                    <a:schemeClr val="tx1"/>
                  </a:solidFill>
                  <a:latin typeface="Open Sans" panose="020B0606030504020204" pitchFamily="34" charset="0"/>
                  <a:ea typeface="MS PGothic" panose="020B0600070205080204" pitchFamily="34" charset="-128"/>
                  <a:cs typeface="Open Sans" panose="020B0606030504020204" pitchFamily="34" charset="0"/>
                </a:defRPr>
              </a:lvl1pPr>
              <a:lvl2pPr marL="37931725" indent="-37474525">
                <a:spcBef>
                  <a:spcPct val="20000"/>
                </a:spcBef>
                <a:buClr>
                  <a:srgbClr val="0C4CA8"/>
                </a:buClr>
                <a:buFont typeface="Lucida Grande" charset="0"/>
                <a:buChar char="&gt;"/>
                <a:defRPr sz="2000">
                  <a:solidFill>
                    <a:schemeClr val="tx1"/>
                  </a:solidFill>
                  <a:latin typeface="Open Sans" panose="020B0606030504020204" pitchFamily="34" charset="0"/>
                  <a:ea typeface="MS PGothic" panose="020B0600070205080204" pitchFamily="34" charset="-128"/>
                  <a:cs typeface="Open Sans" panose="020B0606030504020204" pitchFamily="34" charset="0"/>
                </a:defRPr>
              </a:lvl2pPr>
              <a:lvl3pPr marL="1143000" indent="-228600">
                <a:spcBef>
                  <a:spcPct val="20000"/>
                </a:spcBef>
                <a:buClr>
                  <a:srgbClr val="0C4CA8"/>
                </a:buClr>
                <a:buFont typeface="Lucida Grande" charset="0"/>
                <a:buChar char="●"/>
                <a:defRPr>
                  <a:solidFill>
                    <a:schemeClr val="tx1"/>
                  </a:solidFill>
                  <a:latin typeface="Open Sans" panose="020B0606030504020204" pitchFamily="34" charset="0"/>
                  <a:ea typeface="MS PGothic" panose="020B0600070205080204" pitchFamily="34" charset="-128"/>
                  <a:cs typeface="Open Sans" panose="020B0606030504020204" pitchFamily="34" charset="0"/>
                </a:defRPr>
              </a:lvl3pPr>
              <a:lvl4pPr marL="1600200" indent="-228600">
                <a:spcBef>
                  <a:spcPct val="20000"/>
                </a:spcBef>
                <a:buClr>
                  <a:srgbClr val="0C4CA8"/>
                </a:buClr>
                <a:buFont typeface="Courier New" panose="02070309020205020404" pitchFamily="49" charset="0"/>
                <a:buChar char="o"/>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4pPr>
              <a:lvl5pPr marL="2057400" indent="-228600">
                <a:spcBef>
                  <a:spcPct val="20000"/>
                </a:spcBef>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5pPr>
              <a:lvl6pPr marL="25146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6pPr>
              <a:lvl7pPr marL="29718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7pPr>
              <a:lvl8pPr marL="34290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8pPr>
              <a:lvl9pPr marL="3886200" indent="-228600" defTabSz="457200" eaLnBrk="0" fontAlgn="base" hangingPunct="0">
                <a:spcBef>
                  <a:spcPct val="20000"/>
                </a:spcBef>
                <a:spcAft>
                  <a:spcPct val="0"/>
                </a:spcAft>
                <a:buClr>
                  <a:srgbClr val="0C4CA8"/>
                </a:buClr>
                <a:buFont typeface="Arial" panose="020B0604020202020204" pitchFamily="34" charset="0"/>
                <a:buChar char="•"/>
                <a:defRPr sz="1600">
                  <a:solidFill>
                    <a:schemeClr val="tx1"/>
                  </a:solidFill>
                  <a:latin typeface="Open Sans" panose="020B0606030504020204" pitchFamily="34" charset="0"/>
                  <a:ea typeface="MS PGothic" panose="020B0600070205080204" pitchFamily="34" charset="-128"/>
                  <a:cs typeface="Open Sans" panose="020B0606030504020204" pitchFamily="34" charset="0"/>
                </a:defRPr>
              </a:lvl9pPr>
            </a:lstStyle>
            <a:p>
              <a:pPr>
                <a:buFontTx/>
                <a:buNone/>
              </a:pPr>
              <a:r>
                <a:rPr lang="en-US" altLang="en-US" sz="2000" dirty="0">
                  <a:solidFill>
                    <a:srgbClr val="7161AB"/>
                  </a:solidFill>
                  <a:latin typeface="Century Gothic" panose="020B0502020202020204" pitchFamily="34" charset="0"/>
                </a:rPr>
                <a:t>Where Mental Health First Aid can help on the spectrum of mental health interventions.</a:t>
              </a:r>
            </a:p>
          </p:txBody>
        </p:sp>
        <p:cxnSp>
          <p:nvCxnSpPr>
            <p:cNvPr id="17" name="Straight Connector 16">
              <a:extLst>
                <a:ext uri="{FF2B5EF4-FFF2-40B4-BE49-F238E27FC236}">
                  <a16:creationId xmlns:a16="http://schemas.microsoft.com/office/drawing/2014/main" id="{A24CEFD6-514A-48F9-BBD8-B9637071A0BC}"/>
                </a:ext>
              </a:extLst>
            </p:cNvPr>
            <p:cNvCxnSpPr>
              <a:cxnSpLocks noChangeShapeType="1"/>
            </p:cNvCxnSpPr>
            <p:nvPr/>
          </p:nvCxnSpPr>
          <p:spPr bwMode="auto">
            <a:xfrm>
              <a:off x="534986" y="5402199"/>
              <a:ext cx="8255003" cy="0"/>
            </a:xfrm>
            <a:prstGeom prst="line">
              <a:avLst/>
            </a:prstGeom>
            <a:noFill/>
            <a:ln w="76200">
              <a:solidFill>
                <a:srgbClr val="0C4CA8"/>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8425268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D7D1F-522E-4CB2-858F-003A8449D69D}"/>
              </a:ext>
            </a:extLst>
          </p:cNvPr>
          <p:cNvSpPr>
            <a:spLocks noGrp="1"/>
          </p:cNvSpPr>
          <p:nvPr>
            <p:ph type="ctrTitle"/>
          </p:nvPr>
        </p:nvSpPr>
        <p:spPr/>
        <p:txBody>
          <a:bodyPr>
            <a:normAutofit/>
          </a:bodyPr>
          <a:lstStyle/>
          <a:p>
            <a:r>
              <a:rPr lang="en-US" sz="3300" dirty="0"/>
              <a:t>What is Self-Care? </a:t>
            </a:r>
            <a:endParaRPr lang="en-US" dirty="0"/>
          </a:p>
        </p:txBody>
      </p:sp>
      <p:sp>
        <p:nvSpPr>
          <p:cNvPr id="3" name="Subtitle 2">
            <a:extLst>
              <a:ext uri="{FF2B5EF4-FFF2-40B4-BE49-F238E27FC236}">
                <a16:creationId xmlns:a16="http://schemas.microsoft.com/office/drawing/2014/main" id="{B54A6971-EC66-4659-B2F7-6EDF8793767E}"/>
              </a:ext>
            </a:extLst>
          </p:cNvPr>
          <p:cNvSpPr>
            <a:spLocks noGrp="1"/>
          </p:cNvSpPr>
          <p:nvPr>
            <p:ph type="subTitle" idx="1"/>
          </p:nvPr>
        </p:nvSpPr>
        <p:spPr>
          <a:xfrm>
            <a:off x="590549" y="1706137"/>
            <a:ext cx="8620125" cy="3820803"/>
          </a:xfrm>
        </p:spPr>
        <p:txBody>
          <a:bodyPr>
            <a:normAutofit/>
          </a:bodyPr>
          <a:lstStyle/>
          <a:p>
            <a:r>
              <a:rPr lang="en-US" i="1" dirty="0">
                <a:solidFill>
                  <a:srgbClr val="002060"/>
                </a:solidFill>
              </a:rPr>
              <a:t>The ability to function effectively in the world while meeting the multiple challenges of daily life with a sense of energy, vitality and confidence. </a:t>
            </a:r>
          </a:p>
          <a:p>
            <a:r>
              <a:rPr lang="en-US" dirty="0">
                <a:solidFill>
                  <a:srgbClr val="002060"/>
                </a:solidFill>
              </a:rPr>
              <a:t>(Adapted from CHS-Syracuse University) </a:t>
            </a:r>
          </a:p>
          <a:p>
            <a:endParaRPr lang="en-US" dirty="0">
              <a:solidFill>
                <a:srgbClr val="002060"/>
              </a:solidFill>
            </a:endParaRPr>
          </a:p>
          <a:p>
            <a:r>
              <a:rPr lang="en-US" dirty="0">
                <a:solidFill>
                  <a:srgbClr val="002060"/>
                </a:solidFill>
              </a:rPr>
              <a:t>“</a:t>
            </a:r>
            <a:r>
              <a:rPr lang="en-US" i="1" dirty="0">
                <a:solidFill>
                  <a:srgbClr val="002060"/>
                </a:solidFill>
              </a:rPr>
              <a:t>A state of effective coping that emphasizes the importance of achieving and maintaining a healthy personal rhythm</a:t>
            </a:r>
            <a:r>
              <a:rPr lang="en-US" dirty="0">
                <a:solidFill>
                  <a:srgbClr val="002060"/>
                </a:solidFill>
              </a:rPr>
              <a:t>”.</a:t>
            </a:r>
          </a:p>
        </p:txBody>
      </p:sp>
    </p:spTree>
    <p:extLst>
      <p:ext uri="{BB962C8B-B14F-4D97-AF65-F5344CB8AC3E}">
        <p14:creationId xmlns:p14="http://schemas.microsoft.com/office/powerpoint/2010/main" val="21960730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at sitting in a vase on a table&#10;&#10;Description generated with high confidence">
            <a:extLst>
              <a:ext uri="{FF2B5EF4-FFF2-40B4-BE49-F238E27FC236}">
                <a16:creationId xmlns:a16="http://schemas.microsoft.com/office/drawing/2014/main" id="{4B8C4898-08BA-44AD-BB26-AD450C83D8D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t="20125" b="4875"/>
          <a:stretch/>
        </p:blipFill>
        <p:spPr>
          <a:xfrm>
            <a:off x="20" y="10"/>
            <a:ext cx="12191980" cy="6857990"/>
          </a:xfrm>
          <a:prstGeom prst="rect">
            <a:avLst/>
          </a:prstGeom>
        </p:spPr>
      </p:pic>
      <p:sp>
        <p:nvSpPr>
          <p:cNvPr id="4" name="TextBox 3">
            <a:extLst>
              <a:ext uri="{FF2B5EF4-FFF2-40B4-BE49-F238E27FC236}">
                <a16:creationId xmlns:a16="http://schemas.microsoft.com/office/drawing/2014/main" id="{33212F39-1037-4C7A-9588-77499ACFB2B8}"/>
              </a:ext>
            </a:extLst>
          </p:cNvPr>
          <p:cNvSpPr txBox="1"/>
          <p:nvPr/>
        </p:nvSpPr>
        <p:spPr>
          <a:xfrm>
            <a:off x="9652523" y="6657945"/>
            <a:ext cx="253947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flickr.com/photos/76029035@N02/6829014371/">
                  <a:extLst>
                    <a:ext uri="{A12FA001-AC4F-418D-AE19-62706E023703}">
                      <ahyp:hlinkClr xmlns=""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41228741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5D53-415C-44C0-8F8E-B2CB670B703F}"/>
              </a:ext>
            </a:extLst>
          </p:cNvPr>
          <p:cNvSpPr>
            <a:spLocks noGrp="1"/>
          </p:cNvSpPr>
          <p:nvPr>
            <p:ph type="ctrTitle"/>
          </p:nvPr>
        </p:nvSpPr>
        <p:spPr>
          <a:xfrm>
            <a:off x="847028" y="225388"/>
            <a:ext cx="8285821" cy="1839911"/>
          </a:xfrm>
        </p:spPr>
        <p:txBody>
          <a:bodyPr>
            <a:noAutofit/>
          </a:bodyPr>
          <a:lstStyle/>
          <a:p>
            <a:r>
              <a:rPr lang="en-US" sz="4500" dirty="0"/>
              <a:t>Self-Care</a:t>
            </a:r>
            <a:r>
              <a:rPr lang="en-US" sz="3000" dirty="0"/>
              <a:t> Includes any intentional actions you take to care for your physical, mental, spiritual, emotional, and financial health.</a:t>
            </a:r>
            <a:br>
              <a:rPr lang="en-US" sz="3000" dirty="0"/>
            </a:br>
            <a:r>
              <a:rPr lang="en-US" sz="3000" dirty="0"/>
              <a:t/>
            </a:r>
            <a:br>
              <a:rPr lang="en-US" sz="3000" dirty="0"/>
            </a:br>
            <a:r>
              <a:rPr lang="en-US" sz="3000" dirty="0"/>
              <a:t> Highly individualized </a:t>
            </a:r>
            <a:br>
              <a:rPr lang="en-US" sz="3000" dirty="0"/>
            </a:br>
            <a:r>
              <a:rPr lang="en-US" sz="3000" dirty="0"/>
              <a:t/>
            </a:r>
            <a:br>
              <a:rPr lang="en-US" sz="3000" dirty="0"/>
            </a:br>
            <a:r>
              <a:rPr lang="en-US" sz="3000" dirty="0"/>
              <a:t>Requires our active engagement</a:t>
            </a:r>
            <a:br>
              <a:rPr lang="en-US" sz="3000" dirty="0"/>
            </a:br>
            <a:r>
              <a:rPr lang="en-US" sz="3000" dirty="0"/>
              <a:t/>
            </a:r>
            <a:br>
              <a:rPr lang="en-US" sz="3000" dirty="0"/>
            </a:br>
            <a:r>
              <a:rPr lang="en-US" sz="3000" dirty="0"/>
              <a:t> Requires commitment – non-negotiable </a:t>
            </a:r>
            <a:br>
              <a:rPr lang="en-US" sz="3000" dirty="0"/>
            </a:br>
            <a:r>
              <a:rPr lang="en-US" sz="3000" dirty="0"/>
              <a:t/>
            </a:r>
            <a:br>
              <a:rPr lang="en-US" sz="3000" dirty="0"/>
            </a:br>
            <a:r>
              <a:rPr lang="en-US" sz="3000" dirty="0"/>
              <a:t> Is proactive and occasionally reactive!  </a:t>
            </a:r>
          </a:p>
        </p:txBody>
      </p:sp>
    </p:spTree>
    <p:extLst>
      <p:ext uri="{BB962C8B-B14F-4D97-AF65-F5344CB8AC3E}">
        <p14:creationId xmlns:p14="http://schemas.microsoft.com/office/powerpoint/2010/main" val="29563476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609F0B-6E7C-4ABA-9394-7C8C4BFB13EC}"/>
              </a:ext>
            </a:extLst>
          </p:cNvPr>
          <p:cNvSpPr/>
          <p:nvPr/>
        </p:nvSpPr>
        <p:spPr>
          <a:xfrm>
            <a:off x="689811" y="1960966"/>
            <a:ext cx="10844463" cy="2585323"/>
          </a:xfrm>
          <a:prstGeom prst="rect">
            <a:avLst/>
          </a:prstGeom>
        </p:spPr>
        <p:txBody>
          <a:bodyPr wrap="square" anchor="t">
            <a:spAutoFit/>
          </a:bodyPr>
          <a:lstStyle/>
          <a:p>
            <a:pPr algn="ctr"/>
            <a:r>
              <a:rPr lang="en-US" sz="5400" b="1" dirty="0">
                <a:solidFill>
                  <a:srgbClr val="006838"/>
                </a:solidFill>
                <a:latin typeface="Century Gothic" panose="020B0502020202020204" pitchFamily="34" charset="0"/>
              </a:rPr>
              <a:t>What resources for mental health do you currently have in your community?</a:t>
            </a:r>
          </a:p>
        </p:txBody>
      </p:sp>
    </p:spTree>
    <p:extLst>
      <p:ext uri="{BB962C8B-B14F-4D97-AF65-F5344CB8AC3E}">
        <p14:creationId xmlns:p14="http://schemas.microsoft.com/office/powerpoint/2010/main" val="17559628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07032A61-564B-43AA-A324-E525FCCEE01B}"/>
              </a:ext>
            </a:extLst>
          </p:cNvPr>
          <p:cNvSpPr txBox="1">
            <a:spLocks/>
          </p:cNvSpPr>
          <p:nvPr/>
        </p:nvSpPr>
        <p:spPr>
          <a:xfrm>
            <a:off x="486945" y="355730"/>
            <a:ext cx="9253538" cy="5396484"/>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4000" b="1" kern="1200">
                <a:solidFill>
                  <a:schemeClr val="accent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en-US" sz="5700" dirty="0">
                <a:cs typeface="Open Sans" panose="020B0606030504020204" pitchFamily="34" charset="0"/>
              </a:rPr>
              <a:t>South Carolina Mental Health </a:t>
            </a:r>
            <a:br>
              <a:rPr lang="en-US" altLang="en-US" sz="5700" dirty="0">
                <a:cs typeface="Open Sans" panose="020B0606030504020204" pitchFamily="34" charset="0"/>
              </a:rPr>
            </a:br>
            <a:r>
              <a:rPr lang="en-US" altLang="en-US" sz="5700" dirty="0">
                <a:cs typeface="Open Sans" panose="020B0606030504020204" pitchFamily="34" charset="0"/>
              </a:rPr>
              <a:t>Resources</a:t>
            </a:r>
          </a:p>
          <a:p>
            <a:endParaRPr lang="en-US" altLang="en-US" dirty="0">
              <a:cs typeface="Open Sans" panose="020B0606030504020204" pitchFamily="34" charset="0"/>
            </a:endParaRPr>
          </a:p>
          <a:p>
            <a:r>
              <a:rPr lang="en-US" altLang="en-US" dirty="0">
                <a:cs typeface="Open Sans" panose="020B0606030504020204" pitchFamily="34" charset="0"/>
              </a:rPr>
              <a:t>Department of Mental Health</a:t>
            </a:r>
          </a:p>
          <a:p>
            <a:pPr lvl="1"/>
            <a:r>
              <a:rPr lang="en-US" altLang="en-US" dirty="0">
                <a:cs typeface="Open Sans" panose="020B0606030504020204" pitchFamily="34" charset="0"/>
              </a:rPr>
              <a:t>17 Community Mental Health Centers</a:t>
            </a:r>
          </a:p>
          <a:p>
            <a:r>
              <a:rPr lang="en-US" altLang="en-US" dirty="0">
                <a:cs typeface="Open Sans" panose="020B0606030504020204" pitchFamily="34" charset="0"/>
              </a:rPr>
              <a:t>SC Youth Suicide Prevention Initiative (SCYSPI)</a:t>
            </a:r>
          </a:p>
          <a:p>
            <a:r>
              <a:rPr lang="en-US" altLang="en-US" dirty="0">
                <a:cs typeface="Open Sans" panose="020B0606030504020204" pitchFamily="34" charset="0"/>
              </a:rPr>
              <a:t>SC 2-1-1</a:t>
            </a:r>
          </a:p>
          <a:p>
            <a:r>
              <a:rPr lang="en-US" altLang="en-US" dirty="0">
                <a:cs typeface="Open Sans" panose="020B0606030504020204" pitchFamily="34" charset="0"/>
              </a:rPr>
              <a:t>National Alliance on Mental Illness (NAMI)</a:t>
            </a:r>
          </a:p>
          <a:p>
            <a:r>
              <a:rPr lang="en-US" altLang="en-US" dirty="0">
                <a:cs typeface="Open Sans" panose="020B0606030504020204" pitchFamily="34" charset="0"/>
              </a:rPr>
              <a:t>National Suicide Prevention Lifeline 800.273.TALK(8255)</a:t>
            </a:r>
          </a:p>
          <a:p>
            <a:r>
              <a:rPr lang="en-US" altLang="en-US" dirty="0">
                <a:cs typeface="Open Sans" panose="020B0606030504020204" pitchFamily="34" charset="0"/>
              </a:rPr>
              <a:t>SC Thrive Contact Center 800.726.8774 </a:t>
            </a:r>
          </a:p>
          <a:p>
            <a:pPr lvl="1"/>
            <a:r>
              <a:rPr lang="en-US" altLang="en-US" dirty="0">
                <a:cs typeface="Open Sans" panose="020B0606030504020204" pitchFamily="34" charset="0"/>
              </a:rPr>
              <a:t>For a verified list of local Mental Health providers accepting Medicaid</a:t>
            </a:r>
          </a:p>
          <a:p>
            <a:pPr lvl="1"/>
            <a:r>
              <a:rPr lang="en-US" altLang="en-US" dirty="0">
                <a:cs typeface="Open Sans" panose="020B0606030504020204" pitchFamily="34" charset="0"/>
              </a:rPr>
              <a:t>A list of other community resources, including telephone application assistance for Medicaid, SNAP, and Senior Resources </a:t>
            </a:r>
          </a:p>
          <a:p>
            <a:pPr lvl="1"/>
            <a:endParaRPr lang="en-US" altLang="en-US" dirty="0">
              <a:cs typeface="Open Sans" panose="020B0606030504020204" pitchFamily="34" charset="0"/>
            </a:endParaRPr>
          </a:p>
        </p:txBody>
      </p:sp>
    </p:spTree>
    <p:extLst>
      <p:ext uri="{BB962C8B-B14F-4D97-AF65-F5344CB8AC3E}">
        <p14:creationId xmlns:p14="http://schemas.microsoft.com/office/powerpoint/2010/main" val="4205123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4">
            <a:extLst>
              <a:ext uri="{FF2B5EF4-FFF2-40B4-BE49-F238E27FC236}">
                <a16:creationId xmlns:a16="http://schemas.microsoft.com/office/drawing/2014/main" id="{6AB8F31D-F61C-444D-8420-6BBFA4CA51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7707" y="895096"/>
            <a:ext cx="3059113"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a:extLst>
              <a:ext uri="{FF2B5EF4-FFF2-40B4-BE49-F238E27FC236}">
                <a16:creationId xmlns:a16="http://schemas.microsoft.com/office/drawing/2014/main" id="{57E146AF-95F6-4E4E-85B4-9A9BD0FB960B}"/>
              </a:ext>
            </a:extLst>
          </p:cNvPr>
          <p:cNvGrpSpPr/>
          <p:nvPr/>
        </p:nvGrpSpPr>
        <p:grpSpPr>
          <a:xfrm>
            <a:off x="1317212" y="895096"/>
            <a:ext cx="2944813" cy="5544186"/>
            <a:chOff x="1327151" y="150559"/>
            <a:chExt cx="2944813" cy="5544186"/>
          </a:xfrm>
          <a:pattFill prst="pct5">
            <a:fgClr>
              <a:srgbClr val="FFC000"/>
            </a:fgClr>
            <a:bgClr>
              <a:schemeClr val="bg1"/>
            </a:bgClr>
          </a:pattFill>
        </p:grpSpPr>
        <p:pic>
          <p:nvPicPr>
            <p:cNvPr id="4" name="Picture 7">
              <a:extLst>
                <a:ext uri="{FF2B5EF4-FFF2-40B4-BE49-F238E27FC236}">
                  <a16:creationId xmlns:a16="http://schemas.microsoft.com/office/drawing/2014/main" id="{FF679DC0-327D-4737-B21C-95FFF3B5080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27151" y="150559"/>
              <a:ext cx="2944813" cy="2825750"/>
            </a:xfrm>
            <a:prstGeom prst="rect">
              <a:avLst/>
            </a:prstGeom>
            <a:pattFill prst="pct5">
              <a:fgClr>
                <a:srgbClr val="FFC000"/>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 name="Picture 10">
              <a:extLst>
                <a:ext uri="{FF2B5EF4-FFF2-40B4-BE49-F238E27FC236}">
                  <a16:creationId xmlns:a16="http://schemas.microsoft.com/office/drawing/2014/main" id="{3786A991-B763-4279-980F-CFFDD36ABF11}"/>
                </a:ext>
              </a:extLst>
            </p:cNvPr>
            <p:cNvPicPr>
              <a:picLocks noChangeAspect="1"/>
            </p:cNvPicPr>
            <p:nvPr/>
          </p:nvPicPr>
          <p:blipFill rotWithShape="1">
            <a:blip r:embed="rId5">
              <a:extLst>
                <a:ext uri="{28A0092B-C50C-407E-A947-70E740481C1C}">
                  <a14:useLocalDpi xmlns:a14="http://schemas.microsoft.com/office/drawing/2010/main" val="0"/>
                </a:ext>
              </a:extLst>
            </a:blip>
            <a:srcRect b="782"/>
            <a:stretch/>
          </p:blipFill>
          <p:spPr bwMode="auto">
            <a:xfrm>
              <a:off x="1398589" y="2957261"/>
              <a:ext cx="2873375" cy="27374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6" name="Group 5">
            <a:extLst>
              <a:ext uri="{FF2B5EF4-FFF2-40B4-BE49-F238E27FC236}">
                <a16:creationId xmlns:a16="http://schemas.microsoft.com/office/drawing/2014/main" id="{B7DE710F-59AF-4EFE-97BF-64FE6F331036}"/>
              </a:ext>
            </a:extLst>
          </p:cNvPr>
          <p:cNvGrpSpPr/>
          <p:nvPr/>
        </p:nvGrpSpPr>
        <p:grpSpPr>
          <a:xfrm>
            <a:off x="7812502" y="895096"/>
            <a:ext cx="2930526" cy="5407138"/>
            <a:chOff x="7802562" y="195009"/>
            <a:chExt cx="2930526" cy="5407138"/>
          </a:xfrm>
        </p:grpSpPr>
        <p:pic>
          <p:nvPicPr>
            <p:cNvPr id="7" name="Picture 8">
              <a:extLst>
                <a:ext uri="{FF2B5EF4-FFF2-40B4-BE49-F238E27FC236}">
                  <a16:creationId xmlns:a16="http://schemas.microsoft.com/office/drawing/2014/main" id="{5D1804D0-C431-40C7-A8F8-55466AADE63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02562" y="195009"/>
              <a:ext cx="2930525"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5FB4C936-6F92-4030-AD8A-92A08F260AA3}"/>
                </a:ext>
              </a:extLst>
            </p:cNvPr>
            <p:cNvPicPr>
              <a:picLocks noChangeAspect="1"/>
            </p:cNvPicPr>
            <p:nvPr/>
          </p:nvPicPr>
          <p:blipFill rotWithShape="1">
            <a:blip r:embed="rId7">
              <a:extLst>
                <a:ext uri="{28A0092B-C50C-407E-A947-70E740481C1C}">
                  <a14:useLocalDpi xmlns:a14="http://schemas.microsoft.com/office/drawing/2010/main" val="0"/>
                </a:ext>
              </a:extLst>
            </a:blip>
            <a:srcRect b="4027"/>
            <a:stretch/>
          </p:blipFill>
          <p:spPr bwMode="auto">
            <a:xfrm>
              <a:off x="7802563" y="2881060"/>
              <a:ext cx="2930525" cy="272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1016630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BD74C3-F553-41F5-8C38-AA18FA1821A6}"/>
              </a:ext>
            </a:extLst>
          </p:cNvPr>
          <p:cNvSpPr/>
          <p:nvPr/>
        </p:nvSpPr>
        <p:spPr>
          <a:xfrm>
            <a:off x="8131218" y="6488668"/>
            <a:ext cx="2490618" cy="369332"/>
          </a:xfrm>
          <a:prstGeom prst="rect">
            <a:avLst/>
          </a:prstGeom>
        </p:spPr>
        <p:txBody>
          <a:bodyPr wrap="none">
            <a:spAutoFit/>
          </a:bodyPr>
          <a:lstStyle/>
          <a:p>
            <a:r>
              <a:rPr lang="en-US" dirty="0">
                <a:solidFill>
                  <a:srgbClr val="111111"/>
                </a:solidFill>
                <a:latin typeface="-apple-system"/>
              </a:rPr>
              <a:t>Photo by </a:t>
            </a:r>
            <a:r>
              <a:rPr lang="en-US" dirty="0" err="1">
                <a:solidFill>
                  <a:srgbClr val="999999"/>
                </a:solidFill>
                <a:latin typeface="-apple-system"/>
                <a:hlinkClick r:id="rId2"/>
              </a:rPr>
              <a:t>Ev</a:t>
            </a:r>
            <a:r>
              <a:rPr lang="en-US" dirty="0">
                <a:solidFill>
                  <a:srgbClr val="111111"/>
                </a:solidFill>
                <a:latin typeface="-apple-system"/>
              </a:rPr>
              <a:t> on </a:t>
            </a:r>
            <a:r>
              <a:rPr lang="en-US" dirty="0" err="1">
                <a:solidFill>
                  <a:srgbClr val="999999"/>
                </a:solidFill>
                <a:latin typeface="-apple-system"/>
                <a:hlinkClick r:id="rId3"/>
              </a:rPr>
              <a:t>Unsplash</a:t>
            </a:r>
            <a:endParaRPr lang="en-US" dirty="0"/>
          </a:p>
        </p:txBody>
      </p:sp>
      <p:pic>
        <p:nvPicPr>
          <p:cNvPr id="4" name="Picture 3">
            <a:extLst>
              <a:ext uri="{FF2B5EF4-FFF2-40B4-BE49-F238E27FC236}">
                <a16:creationId xmlns:a16="http://schemas.microsoft.com/office/drawing/2014/main" id="{C68060FC-023B-497B-9E61-1E815B3151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386820" cy="6858000"/>
          </a:xfrm>
          <a:prstGeom prst="rect">
            <a:avLst/>
          </a:prstGeom>
        </p:spPr>
      </p:pic>
      <p:sp>
        <p:nvSpPr>
          <p:cNvPr id="5" name="Subtitle 3">
            <a:extLst>
              <a:ext uri="{FF2B5EF4-FFF2-40B4-BE49-F238E27FC236}">
                <a16:creationId xmlns:a16="http://schemas.microsoft.com/office/drawing/2014/main" id="{98661971-3214-4F72-AAB5-83F3B19F64D9}"/>
              </a:ext>
            </a:extLst>
          </p:cNvPr>
          <p:cNvSpPr txBox="1">
            <a:spLocks/>
          </p:cNvSpPr>
          <p:nvPr/>
        </p:nvSpPr>
        <p:spPr>
          <a:xfrm>
            <a:off x="5093518" y="1611116"/>
            <a:ext cx="6237500" cy="3610219"/>
          </a:xfrm>
          <a:prstGeom prst="rect">
            <a:avLst/>
          </a:prstGeom>
          <a:noFill/>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rgbClr val="FAF8CF"/>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5400" dirty="0">
                <a:solidFill>
                  <a:srgbClr val="FFFFFF"/>
                </a:solidFill>
                <a:effectLst>
                  <a:outerShdw blurRad="38100" dist="38100" dir="2700000" algn="tl">
                    <a:srgbClr val="000000">
                      <a:alpha val="43137"/>
                    </a:srgbClr>
                  </a:outerShdw>
                </a:effectLst>
              </a:rPr>
              <a:t>Visit </a:t>
            </a:r>
            <a:r>
              <a:rPr lang="en-US" sz="4000" dirty="0">
                <a:solidFill>
                  <a:srgbClr val="FFFFFF"/>
                </a:solidFill>
              </a:rPr>
              <a:t>scthrive.org/trainings to register for an upcoming Mental Health Training or Schedule one on your campus</a:t>
            </a:r>
          </a:p>
        </p:txBody>
      </p:sp>
      <p:sp>
        <p:nvSpPr>
          <p:cNvPr id="6" name="Title 1">
            <a:extLst>
              <a:ext uri="{FF2B5EF4-FFF2-40B4-BE49-F238E27FC236}">
                <a16:creationId xmlns:a16="http://schemas.microsoft.com/office/drawing/2014/main" id="{D2F6C691-DF60-4AE9-AD06-12774D68A30E}"/>
              </a:ext>
            </a:extLst>
          </p:cNvPr>
          <p:cNvSpPr txBox="1">
            <a:spLocks/>
          </p:cNvSpPr>
          <p:nvPr/>
        </p:nvSpPr>
        <p:spPr>
          <a:xfrm>
            <a:off x="5410986" y="108502"/>
            <a:ext cx="6781014" cy="105099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kern="1200">
                <a:solidFill>
                  <a:schemeClr val="tx1"/>
                </a:solidFill>
                <a:latin typeface="Century Gothic" panose="020B0502020202020204" pitchFamily="34" charset="0"/>
                <a:ea typeface="+mj-ea"/>
                <a:cs typeface="+mj-cs"/>
              </a:defRPr>
            </a:lvl1pPr>
          </a:lstStyle>
          <a:p>
            <a:r>
              <a:rPr lang="en-US" sz="5000" dirty="0"/>
              <a:t>What Happens Next?</a:t>
            </a:r>
          </a:p>
        </p:txBody>
      </p:sp>
    </p:spTree>
    <p:extLst>
      <p:ext uri="{BB962C8B-B14F-4D97-AF65-F5344CB8AC3E}">
        <p14:creationId xmlns:p14="http://schemas.microsoft.com/office/powerpoint/2010/main" val="38830857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44175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601240" y="533401"/>
            <a:ext cx="6204984" cy="1344975"/>
          </a:xfrm>
        </p:spPr>
        <p:txBody>
          <a:bodyPr>
            <a:normAutofit/>
          </a:bodyPr>
          <a:lstStyle/>
          <a:p>
            <a:r>
              <a:rPr lang="en-US" sz="4000" b="1" dirty="0">
                <a:solidFill>
                  <a:srgbClr val="6EA643"/>
                </a:solidFill>
                <a:latin typeface="Calibri" panose="020F0502020204030204" pitchFamily="34" charset="0"/>
              </a:rPr>
              <a:t>Upcoming TLT Sessions</a:t>
            </a:r>
          </a:p>
        </p:txBody>
      </p:sp>
      <p:sp>
        <p:nvSpPr>
          <p:cNvPr id="3" name="Content Placeholder 2"/>
          <p:cNvSpPr>
            <a:spLocks noGrp="1"/>
          </p:cNvSpPr>
          <p:nvPr>
            <p:ph idx="1"/>
            <p:custDataLst>
              <p:tags r:id="rId2"/>
            </p:custDataLst>
          </p:nvPr>
        </p:nvSpPr>
        <p:spPr>
          <a:xfrm>
            <a:off x="1601240" y="2057401"/>
            <a:ext cx="5016574" cy="3626917"/>
          </a:xfrm>
          <a:prstGeom prst="rect">
            <a:avLst/>
          </a:prstGeom>
        </p:spPr>
        <p:txBody>
          <a:bodyPr>
            <a:normAutofit/>
          </a:bodyPr>
          <a:lstStyle/>
          <a:p>
            <a:r>
              <a:rPr lang="en-US" sz="1800" dirty="0" smtClean="0">
                <a:latin typeface="Calibri" panose="020F0502020204030204" pitchFamily="34" charset="0"/>
              </a:rPr>
              <a:t>May 22, 2019 – We plan to live-stream the Keynote Presentations from the Spring 2019 Retention Institute</a:t>
            </a:r>
          </a:p>
          <a:p>
            <a:pPr lvl="1"/>
            <a:r>
              <a:rPr lang="en-US" sz="1500" dirty="0" smtClean="0">
                <a:latin typeface="Calibri" panose="020F0502020204030204" pitchFamily="34" charset="0"/>
              </a:rPr>
              <a:t>Likely at 10:30am and 1:00pm</a:t>
            </a:r>
          </a:p>
          <a:p>
            <a:pPr lvl="1"/>
            <a:r>
              <a:rPr lang="en-US" sz="1600" dirty="0" smtClean="0">
                <a:latin typeface="Calibri" panose="020F0502020204030204" pitchFamily="34" charset="0"/>
              </a:rPr>
              <a:t>Additional information will be forthcoming</a:t>
            </a:r>
          </a:p>
          <a:p>
            <a:r>
              <a:rPr lang="en-US" sz="1800" dirty="0" smtClean="0">
                <a:latin typeface="Calibri" panose="020F0502020204030204" pitchFamily="34" charset="0"/>
              </a:rPr>
              <a:t>June </a:t>
            </a:r>
            <a:r>
              <a:rPr lang="en-US" sz="1800" dirty="0">
                <a:latin typeface="Calibri" panose="020F0502020204030204" pitchFamily="34" charset="0"/>
              </a:rPr>
              <a:t>18, 2019 - Institutional Research and Assessment</a:t>
            </a:r>
          </a:p>
          <a:p>
            <a:pPr marL="0" indent="0">
              <a:buNone/>
            </a:pPr>
            <a:r>
              <a:rPr lang="en-US" sz="1800" dirty="0"/>
              <a:t>Want to showcase your expertise? Is there a teaching technique that has been effective in the classroom? Apply to be a TLT presenter!</a:t>
            </a:r>
            <a:endParaRPr lang="en-US" sz="1800" dirty="0">
              <a:latin typeface="Calibri" panose="020F0502020204030204" pitchFamily="34" charset="0"/>
            </a:endParaRPr>
          </a:p>
          <a:p>
            <a:pPr marL="0" indent="0">
              <a:buNone/>
            </a:pPr>
            <a:r>
              <a:rPr lang="en-US" sz="1800" dirty="0">
                <a:latin typeface="Calibri" panose="020F0502020204030204" pitchFamily="34" charset="0"/>
              </a:rPr>
              <a:t>For more information and full schedule: </a:t>
            </a:r>
            <a:r>
              <a:rPr lang="en-US" sz="1800" dirty="0">
                <a:latin typeface="Calibri" panose="020F0502020204030204" pitchFamily="34" charset="0"/>
                <a:hlinkClick r:id="rId5"/>
              </a:rPr>
              <a:t>www.sctechsystem.edu/tlt</a:t>
            </a:r>
            <a:r>
              <a:rPr lang="en-US" sz="1800" dirty="0">
                <a:latin typeface="Calibri" panose="020F0502020204030204" pitchFamily="34" charset="0"/>
              </a:rPr>
              <a:t>   </a:t>
            </a:r>
          </a:p>
        </p:txBody>
      </p:sp>
      <p:pic>
        <p:nvPicPr>
          <p:cNvPr id="7" name="Picture 6"/>
          <p:cNvPicPr>
            <a:picLocks noChangeAspect="1"/>
          </p:cNvPicPr>
          <p:nvPr/>
        </p:nvPicPr>
        <p:blipFill>
          <a:blip r:embed="rId6"/>
          <a:stretch>
            <a:fillRect/>
          </a:stretch>
        </p:blipFill>
        <p:spPr>
          <a:xfrm>
            <a:off x="6802721" y="2055845"/>
            <a:ext cx="3772998" cy="1414874"/>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02722" y="3470718"/>
            <a:ext cx="3772998" cy="2593935"/>
          </a:xfrm>
          <a:prstGeom prst="rect">
            <a:avLst/>
          </a:prstGeom>
        </p:spPr>
      </p:pic>
    </p:spTree>
    <p:extLst>
      <p:ext uri="{BB962C8B-B14F-4D97-AF65-F5344CB8AC3E}">
        <p14:creationId xmlns:p14="http://schemas.microsoft.com/office/powerpoint/2010/main" val="363205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8DADDA-7195-4729-B6D1-50F0E7E9BDF5}"/>
              </a:ext>
            </a:extLst>
          </p:cNvPr>
          <p:cNvSpPr txBox="1">
            <a:spLocks noGrp="1"/>
          </p:cNvSpPr>
          <p:nvPr>
            <p:ph type="ctrTitle"/>
          </p:nvPr>
        </p:nvSpPr>
        <p:spPr>
          <a:xfrm>
            <a:off x="529590" y="2116139"/>
            <a:ext cx="8620125" cy="2308324"/>
          </a:xfrm>
          <a:prstGeom prst="rect">
            <a:avLst/>
          </a:prstGeom>
          <a:noFill/>
        </p:spPr>
        <p:txBody>
          <a:bodyPr wrap="square" rtlCol="0">
            <a:spAutoFit/>
          </a:bodyPr>
          <a:lstStyle/>
          <a:p>
            <a:r>
              <a:rPr lang="en-US" sz="8000" b="1" dirty="0">
                <a:solidFill>
                  <a:srgbClr val="006838"/>
                </a:solidFill>
              </a:rPr>
              <a:t>Community </a:t>
            </a:r>
            <a:endParaRPr lang="en-US" sz="8000" b="1" dirty="0">
              <a:solidFill>
                <a:srgbClr val="006838"/>
              </a:solidFill>
              <a:latin typeface="Century Gothic" panose="020B0502020202020204" pitchFamily="34" charset="0"/>
            </a:endParaRPr>
          </a:p>
          <a:p>
            <a:pPr algn="ctr"/>
            <a:r>
              <a:rPr lang="en-US" sz="8000" b="1" dirty="0">
                <a:solidFill>
                  <a:srgbClr val="006838"/>
                </a:solidFill>
                <a:latin typeface="Century Gothic" panose="020B0502020202020204" pitchFamily="34" charset="0"/>
              </a:rPr>
              <a:t>Mental Health</a:t>
            </a:r>
          </a:p>
        </p:txBody>
      </p:sp>
    </p:spTree>
    <p:extLst>
      <p:ext uri="{BB962C8B-B14F-4D97-AF65-F5344CB8AC3E}">
        <p14:creationId xmlns:p14="http://schemas.microsoft.com/office/powerpoint/2010/main" val="16456220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a:stretch>
            <a:fillRect/>
          </a:stretch>
        </p:blipFill>
        <p:spPr>
          <a:xfrm>
            <a:off x="1524000" y="0"/>
            <a:ext cx="9144000" cy="6858000"/>
          </a:xfrm>
          <a:prstGeom prst="rect">
            <a:avLst/>
          </a:prstGeom>
        </p:spPr>
      </p:pic>
      <p:sp>
        <p:nvSpPr>
          <p:cNvPr id="2" name="Title 1"/>
          <p:cNvSpPr>
            <a:spLocks noGrp="1"/>
          </p:cNvSpPr>
          <p:nvPr>
            <p:ph type="title"/>
            <p:custDataLst>
              <p:tags r:id="rId1"/>
            </p:custDataLst>
          </p:nvPr>
        </p:nvSpPr>
        <p:spPr>
          <a:xfrm>
            <a:off x="1981200" y="274638"/>
            <a:ext cx="8229600" cy="1143000"/>
          </a:xfrm>
        </p:spPr>
        <p:txBody>
          <a:bodyPr/>
          <a:lstStyle/>
          <a:p>
            <a:pPr algn="ctr"/>
            <a:r>
              <a:rPr lang="en-US" b="1" dirty="0">
                <a:solidFill>
                  <a:srgbClr val="6EA643"/>
                </a:solidFill>
                <a:latin typeface="Calibri" panose="020F0502020204030204" pitchFamily="34" charset="0"/>
              </a:rPr>
              <a:t>Give us your feedback</a:t>
            </a:r>
          </a:p>
        </p:txBody>
      </p:sp>
      <p:sp>
        <p:nvSpPr>
          <p:cNvPr id="3" name="Content Placeholder 2"/>
          <p:cNvSpPr>
            <a:spLocks noGrp="1"/>
          </p:cNvSpPr>
          <p:nvPr>
            <p:ph idx="1"/>
            <p:custDataLst>
              <p:tags r:id="rId2"/>
            </p:custDataLst>
          </p:nvPr>
        </p:nvSpPr>
        <p:spPr>
          <a:xfrm>
            <a:off x="1876426" y="1463040"/>
            <a:ext cx="8334374" cy="4724400"/>
          </a:xfrm>
          <a:prstGeom prst="rect">
            <a:avLst/>
          </a:prstGeom>
        </p:spPr>
        <p:txBody>
          <a:bodyPr>
            <a:normAutofit/>
          </a:bodyPr>
          <a:lstStyle/>
          <a:p>
            <a:pPr algn="ctr"/>
            <a:r>
              <a:rPr lang="en-US" sz="2800" dirty="0">
                <a:solidFill>
                  <a:schemeClr val="accent6">
                    <a:lumMod val="50000"/>
                  </a:schemeClr>
                </a:solidFill>
                <a:latin typeface="Calibri" panose="020F0502020204030204" pitchFamily="34" charset="0"/>
                <a:hlinkClick r:id="rId6"/>
              </a:rPr>
              <a:t>https://</a:t>
            </a:r>
            <a:r>
              <a:rPr lang="en-US" sz="2800" dirty="0" smtClean="0">
                <a:solidFill>
                  <a:schemeClr val="accent6">
                    <a:lumMod val="50000"/>
                  </a:schemeClr>
                </a:solidFill>
                <a:latin typeface="Calibri" panose="020F0502020204030204" pitchFamily="34" charset="0"/>
                <a:hlinkClick r:id="rId6"/>
              </a:rPr>
              <a:t>www.surveymonkey.com/r/april19tlt</a:t>
            </a:r>
            <a:endParaRPr lang="en-US" sz="2800" dirty="0" smtClean="0">
              <a:solidFill>
                <a:schemeClr val="accent6">
                  <a:lumMod val="50000"/>
                </a:schemeClr>
              </a:solidFill>
              <a:latin typeface="Calibri" panose="020F0502020204030204" pitchFamily="34" charset="0"/>
            </a:endParaRPr>
          </a:p>
          <a:p>
            <a:pPr algn="ctr"/>
            <a:endParaRPr lang="en-US" sz="2800" dirty="0">
              <a:solidFill>
                <a:schemeClr val="accent6">
                  <a:lumMod val="50000"/>
                </a:schemeClr>
              </a:solidFill>
              <a:latin typeface="Calibri" panose="020F0502020204030204" pitchFamily="34" charset="0"/>
            </a:endParaRPr>
          </a:p>
        </p:txBody>
      </p:sp>
    </p:spTree>
    <p:extLst>
      <p:ext uri="{BB962C8B-B14F-4D97-AF65-F5344CB8AC3E}">
        <p14:creationId xmlns:p14="http://schemas.microsoft.com/office/powerpoint/2010/main" val="4182642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BC9EFE1-D8CB-4668-9980-DB108327A7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7CBAE1BD-B8E4-4029-8AA2-C77E4FED986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5" name="Freeform 49">
            <a:extLst>
              <a:ext uri="{FF2B5EF4-FFF2-40B4-BE49-F238E27FC236}">
                <a16:creationId xmlns:a16="http://schemas.microsoft.com/office/drawing/2014/main" id="{77DA6D33-2D62-458C-BF5D-DBF612FD55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6" name="Picture 2" descr="Image result for name tag">
            <a:extLst>
              <a:ext uri="{FF2B5EF4-FFF2-40B4-BE49-F238E27FC236}">
                <a16:creationId xmlns:a16="http://schemas.microsoft.com/office/drawing/2014/main" id="{F899BFC3-4B05-46F8-936F-F3C680E7E15C}"/>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6205" r="6895" b="1"/>
          <a:stretch/>
        </p:blipFill>
        <p:spPr bwMode="auto">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0B747B1-C0F5-4009-964D-5567D5294566}"/>
              </a:ext>
            </a:extLst>
          </p:cNvPr>
          <p:cNvSpPr txBox="1"/>
          <p:nvPr/>
        </p:nvSpPr>
        <p:spPr>
          <a:xfrm>
            <a:off x="-306" y="3429000"/>
            <a:ext cx="5298990" cy="1401448"/>
          </a:xfrm>
          <a:prstGeom prst="rect">
            <a:avLst/>
          </a:prstGeom>
        </p:spPr>
        <p:txBody>
          <a:bodyPr vert="horz" lIns="91440" tIns="45720" rIns="91440" bIns="45720" rtlCol="0" anchor="t">
            <a:normAutofit/>
          </a:bodyPr>
          <a:lstStyle/>
          <a:p>
            <a:pPr>
              <a:lnSpc>
                <a:spcPct val="90000"/>
              </a:lnSpc>
              <a:spcBef>
                <a:spcPct val="0"/>
              </a:spcBef>
              <a:spcAft>
                <a:spcPts val="600"/>
              </a:spcAft>
            </a:pPr>
            <a:endParaRPr lang="en-US" sz="2800" dirty="0">
              <a:solidFill>
                <a:srgbClr val="000000"/>
              </a:solidFill>
              <a:latin typeface="+mj-lt"/>
              <a:ea typeface="+mj-ea"/>
              <a:cs typeface="+mj-cs"/>
            </a:endParaRPr>
          </a:p>
          <a:p>
            <a:pPr>
              <a:lnSpc>
                <a:spcPct val="90000"/>
              </a:lnSpc>
              <a:spcBef>
                <a:spcPct val="0"/>
              </a:spcBef>
              <a:spcAft>
                <a:spcPts val="600"/>
              </a:spcAft>
            </a:pPr>
            <a:r>
              <a:rPr lang="en-US" sz="3500" b="1" dirty="0">
                <a:solidFill>
                  <a:srgbClr val="000000"/>
                </a:solidFill>
                <a:latin typeface="Arial Black" panose="020B0A04020102020204" pitchFamily="34" charset="0"/>
                <a:ea typeface="+mj-ea"/>
                <a:cs typeface="+mj-cs"/>
              </a:rPr>
              <a:t>Stephanie McGuire</a:t>
            </a:r>
          </a:p>
        </p:txBody>
      </p:sp>
      <p:pic>
        <p:nvPicPr>
          <p:cNvPr id="1028" name="Picture 4" descr="Edit photo">
            <a:extLst>
              <a:ext uri="{FF2B5EF4-FFF2-40B4-BE49-F238E27FC236}">
                <a16:creationId xmlns:a16="http://schemas.microsoft.com/office/drawing/2014/main" id="{7302CEA5-2F71-42DD-8F11-95C59D6FB3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2542" y="1874521"/>
            <a:ext cx="2484467" cy="3086446"/>
          </a:xfrm>
          <a:prstGeom prst="rect">
            <a:avLst/>
          </a:prstGeom>
          <a:noFill/>
          <a:effectLst>
            <a:softEdge rad="190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096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E042A2E-D678-4726-8E1C-CEDCE765F32A}"/>
              </a:ext>
            </a:extLst>
          </p:cNvPr>
          <p:cNvSpPr/>
          <p:nvPr/>
        </p:nvSpPr>
        <p:spPr>
          <a:xfrm>
            <a:off x="1330713" y="718352"/>
            <a:ext cx="7579112" cy="4755148"/>
          </a:xfrm>
          <a:prstGeom prst="rect">
            <a:avLst/>
          </a:prstGeom>
        </p:spPr>
        <p:txBody>
          <a:bodyPr wrap="square">
            <a:spAutoFit/>
          </a:bodyPr>
          <a:lstStyle/>
          <a:p>
            <a:r>
              <a:rPr lang="en-US" sz="6000" dirty="0"/>
              <a:t>Learning Objectives </a:t>
            </a:r>
          </a:p>
          <a:p>
            <a:endParaRPr lang="en-US" dirty="0"/>
          </a:p>
          <a:p>
            <a:r>
              <a:rPr lang="en-US" sz="2500" dirty="0"/>
              <a:t>Webinar participants will learn: </a:t>
            </a:r>
          </a:p>
          <a:p>
            <a:pPr marL="342900" indent="-342900">
              <a:buAutoNum type="arabicPeriod"/>
            </a:pPr>
            <a:r>
              <a:rPr lang="en-US" sz="2500" dirty="0"/>
              <a:t>Prevalence</a:t>
            </a:r>
          </a:p>
          <a:p>
            <a:pPr marL="342900" indent="-342900">
              <a:buAutoNum type="arabicPeriod"/>
            </a:pPr>
            <a:r>
              <a:rPr lang="en-US" sz="2500" dirty="0"/>
              <a:t>The impact of mental illness </a:t>
            </a:r>
          </a:p>
          <a:p>
            <a:pPr marL="342900" indent="-342900">
              <a:buAutoNum type="arabicPeriod"/>
            </a:pPr>
            <a:r>
              <a:rPr lang="en-US" sz="2500" dirty="0"/>
              <a:t>Common mental health issues &amp; crises</a:t>
            </a:r>
          </a:p>
          <a:p>
            <a:pPr marL="342900" indent="-342900">
              <a:buAutoNum type="arabicPeriod"/>
            </a:pPr>
            <a:r>
              <a:rPr lang="en-US" sz="2500" dirty="0"/>
              <a:t>What is Mental Health First Aid</a:t>
            </a:r>
          </a:p>
          <a:p>
            <a:pPr marL="342900" indent="-342900">
              <a:buFontTx/>
              <a:buAutoNum type="arabicPeriod"/>
            </a:pPr>
            <a:r>
              <a:rPr lang="en-US" sz="2500" dirty="0"/>
              <a:t>The Mental Health First Aid action plan</a:t>
            </a:r>
          </a:p>
          <a:p>
            <a:pPr marL="342900" indent="-342900">
              <a:buAutoNum type="arabicPeriod"/>
            </a:pPr>
            <a:r>
              <a:rPr lang="en-US" sz="2500" dirty="0"/>
              <a:t>Self Care</a:t>
            </a:r>
          </a:p>
          <a:p>
            <a:pPr marL="342900" indent="-342900">
              <a:buAutoNum type="arabicPeriod"/>
            </a:pPr>
            <a:r>
              <a:rPr lang="en-US" sz="2500" dirty="0"/>
              <a:t>Community resources to help students and loved ones get the help they need</a:t>
            </a:r>
          </a:p>
        </p:txBody>
      </p:sp>
    </p:spTree>
    <p:extLst>
      <p:ext uri="{BB962C8B-B14F-4D97-AF65-F5344CB8AC3E}">
        <p14:creationId xmlns:p14="http://schemas.microsoft.com/office/powerpoint/2010/main" val="2859903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66510-36A5-492E-8908-91FC8DF0DCFF}"/>
              </a:ext>
            </a:extLst>
          </p:cNvPr>
          <p:cNvSpPr>
            <a:spLocks noGrp="1"/>
          </p:cNvSpPr>
          <p:nvPr>
            <p:ph type="ctrTitle"/>
          </p:nvPr>
        </p:nvSpPr>
        <p:spPr/>
        <p:txBody>
          <a:bodyPr>
            <a:normAutofit fontScale="90000"/>
          </a:bodyPr>
          <a:lstStyle/>
          <a:p>
            <a:r>
              <a:rPr lang="en-US" dirty="0"/>
              <a:t>Poll question #1: </a:t>
            </a:r>
            <a:br>
              <a:rPr lang="en-US" dirty="0"/>
            </a:br>
            <a:r>
              <a:rPr lang="en-US" dirty="0"/>
              <a:t/>
            </a:r>
            <a:br>
              <a:rPr lang="en-US" dirty="0"/>
            </a:br>
            <a:r>
              <a:rPr lang="en-US" dirty="0"/>
              <a:t>How many people in South Carolina live with Mental Health issues?</a:t>
            </a:r>
          </a:p>
        </p:txBody>
      </p:sp>
    </p:spTree>
    <p:extLst>
      <p:ext uri="{BB962C8B-B14F-4D97-AF65-F5344CB8AC3E}">
        <p14:creationId xmlns:p14="http://schemas.microsoft.com/office/powerpoint/2010/main" val="1006042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205C47-6F05-4147-9504-6736735212C1}"/>
              </a:ext>
            </a:extLst>
          </p:cNvPr>
          <p:cNvSpPr>
            <a:spLocks noGrp="1"/>
          </p:cNvSpPr>
          <p:nvPr>
            <p:ph type="title"/>
          </p:nvPr>
        </p:nvSpPr>
        <p:spPr>
          <a:xfrm>
            <a:off x="447041" y="1229678"/>
            <a:ext cx="10963274" cy="2336024"/>
          </a:xfrm>
          <a:prstGeom prst="rect">
            <a:avLst/>
          </a:prstGeom>
        </p:spPr>
        <p:txBody>
          <a:bodyPr wrap="square">
            <a:spAutoFit/>
          </a:bodyPr>
          <a:lstStyle/>
          <a:p>
            <a:pPr algn="ctr"/>
            <a:r>
              <a:rPr lang="en-US" sz="5400" b="1" dirty="0">
                <a:solidFill>
                  <a:srgbClr val="006838"/>
                </a:solidFill>
                <a:latin typeface="Century Gothic" panose="020B0502020202020204" pitchFamily="34" charset="0"/>
              </a:rPr>
              <a:t>170,000 adults and 48,000 children live with mental health issues in SC.</a:t>
            </a:r>
            <a:r>
              <a:rPr lang="en-US" sz="5400" b="1" dirty="0">
                <a:solidFill>
                  <a:srgbClr val="006838"/>
                </a:solidFill>
              </a:rPr>
              <a:t> </a:t>
            </a:r>
            <a:endParaRPr lang="en-US" sz="5400" b="1" dirty="0">
              <a:latin typeface="Century Gothic" panose="020B0502020202020204" pitchFamily="34" charset="0"/>
            </a:endParaRPr>
          </a:p>
        </p:txBody>
      </p:sp>
    </p:spTree>
    <p:extLst>
      <p:ext uri="{BB962C8B-B14F-4D97-AF65-F5344CB8AC3E}">
        <p14:creationId xmlns:p14="http://schemas.microsoft.com/office/powerpoint/2010/main" val="642506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66510-36A5-492E-8908-91FC8DF0DCFF}"/>
              </a:ext>
            </a:extLst>
          </p:cNvPr>
          <p:cNvSpPr>
            <a:spLocks noGrp="1"/>
          </p:cNvSpPr>
          <p:nvPr>
            <p:ph type="ctrTitle"/>
          </p:nvPr>
        </p:nvSpPr>
        <p:spPr/>
        <p:txBody>
          <a:bodyPr>
            <a:normAutofit fontScale="90000"/>
          </a:bodyPr>
          <a:lstStyle/>
          <a:p>
            <a:r>
              <a:rPr lang="en-US" dirty="0"/>
              <a:t>Poll question #2: </a:t>
            </a:r>
            <a:br>
              <a:rPr lang="en-US" dirty="0"/>
            </a:br>
            <a:r>
              <a:rPr lang="en-US" dirty="0"/>
              <a:t/>
            </a:r>
            <a:br>
              <a:rPr lang="en-US" dirty="0"/>
            </a:br>
            <a:r>
              <a:rPr lang="en-US" dirty="0"/>
              <a:t>With mental health issues being common, why do you think people aren’t seeking treatment?</a:t>
            </a:r>
          </a:p>
        </p:txBody>
      </p:sp>
    </p:spTree>
    <p:extLst>
      <p:ext uri="{BB962C8B-B14F-4D97-AF65-F5344CB8AC3E}">
        <p14:creationId xmlns:p14="http://schemas.microsoft.com/office/powerpoint/2010/main" val="26084784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5"/>
  <p:tag name="TPOS" val="2"/>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umpterr\AppData\Local\Temp\PR\data\asimages\{8084C9AC-F5B1-4315-9975-1F731DE4C87B}_1.png&quot;/&gt;&lt;left val=&quot;103&quot;/&gt;&lt;top val=&quot;91&quot;/&gt;&lt;width val=&quot;514&quot;/&gt;&lt;height val=&quot;126&quot;/&gt;&lt;hasText val=&quot;1&quot;/&gt;&lt;/Image&gt;&lt;/ThreeDShapeInfo&gt;"/>
  <p:tag name="PRESENTER_SHAPETEXTINFO" val="&lt;ShapeTextInfo&gt;&lt;TableIndex row=&quot;-1&quot; col=&quot;-1&quot;&gt;&lt;linesCount val=&quot;2&quot;/&gt;&lt;lineCharCount val=&quot;11&quot;/&gt;&lt;lineCharCount val=&quot;29&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umpterr\AppData\Local\Temp\PR\data\asimages\{58BFDB0E-CD6B-4791-9F1E-E5845B89170F}_1.png&quot;/&gt;&lt;left val=&quot;150&quot;/&gt;&lt;top val=&quot;208&quot;/&gt;&lt;width val=&quot;437&quot;/&gt;&lt;height val=&quot;89&quot;/&gt;&lt;hasText val=&quot;1&quot;/&gt;&lt;/Image&gt;&lt;/ThreeDShapeInfo&gt;"/>
  <p:tag name="PRESENTER_SHAPETEXTINFO" val="&lt;ShapeTextInfo&gt;&lt;TableIndex row=&quot;-1&quot; col=&quot;-1&quot;&gt;&lt;linesCount val=&quot;3&quot;/&gt;&lt;lineCharCount val=&quot;26&quot;/&gt;&lt;lineCharCount val=&quot;1&quot;/&gt;&lt;lineCharCount val=&quot;79&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umpterr\AppData\Local\Temp\PR\data\asimages\{EFD9C89B-0A32-44F4-9CEB-C47794C062B0}_45.png&quot;/&gt;&lt;left val=&quot;35&quot;/&gt;&lt;top val=&quot;21&quot;/&gt;&lt;width val=&quot;648&quot;/&gt;&lt;height val=&quot;98&quot;/&gt;&lt;hasText val=&quot;1&quot;/&gt;&lt;/Image&gt;&lt;/ThreeDShapeInfo&gt;"/>
  <p:tag name="PRESENTER_SHAPETEXTINFO" val="&lt;ShapeTextInfo&gt;&lt;TableIndex row=&quot;-1&quot; col=&quot;-1&quot;&gt;&lt;linesCount val=&quot;1&quot;/&gt;&lt;lineCharCount val=&quot;21&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umpterr\AppData\Local\Temp\PR\data\asimages\{23B7EE4E-9223-43D4-8F28-59EA5FD190B0}_45.png&quot;/&gt;&lt;left val=&quot;12&quot;/&gt;&lt;top val=&quot;125&quot;/&gt;&lt;width val=&quot;612&quot;/&gt;&lt;height val=&quot;379&quot;/&gt;&lt;hasText val=&quot;1&quot;/&gt;&lt;/Image&gt;&lt;/ThreeDShapeInfo&gt;"/>
  <p:tag name="PRESENTER_SHAPETEXTINFO" val="&lt;ShapeTextInfo&gt;&lt;TableIndex row=&quot;-1&quot; col=&quot;-1&quot;&gt;&lt;linesCount val=&quot;16&quot;/&gt;&lt;lineCharCount val=&quot;77&quot;/&gt;&lt;lineCharCount val=&quot;26&quot;/&gt;&lt;lineCharCount val=&quot;73&quot;/&gt;&lt;lineCharCount val=&quot;73&quot;/&gt;&lt;lineCharCount val=&quot;10&quot;/&gt;&lt;lineCharCount val=&quot;1&quot;/&gt;&lt;lineCharCount val=&quot;70&quot;/&gt;&lt;lineCharCount val=&quot;76&quot;/&gt;&lt;lineCharCount val=&quot;18&quot;/&gt;&lt;lineCharCount val=&quot;1&quot;/&gt;&lt;lineCharCount val=&quot;70&quot;/&gt;&lt;lineCharCount val=&quot;66&quot;/&gt;&lt;lineCharCount val=&quot;19&quot;/&gt;&lt;lineCharCount val=&quot;1&quot;/&gt;&lt;lineCharCount val=&quot;1&quot;/&gt;&lt;lineCharCount val=&quot;27&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umpterr\AppData\Local\Temp\PR\data\asimages\{A34F1CB8-6615-4D33-93F4-B3EF6F187696}_46.png&quot;/&gt;&lt;left val=&quot;35&quot;/&gt;&lt;top val=&quot;21&quot;/&gt;&lt;width val=&quot;648&quot;/&gt;&lt;height val=&quot;98&quot;/&gt;&lt;hasText val=&quot;1&quot;/&gt;&lt;/Image&gt;&lt;/ThreeDShapeInfo&gt;"/>
  <p:tag name="PRESENTER_SHAPETEXTINFO" val="&lt;ShapeTextInfo&gt;&lt;TableIndex row=&quot;-1&quot; col=&quot;-1&quot;&gt;&lt;linesCount val=&quot;1&quot;/&gt;&lt;lineCharCount val=&quot;2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sumpterr\AppData\Local\Temp\PR\data\asimages\{124099BA-B695-4EBF-95BF-96138AC440A4}_46.png&quot;/&gt;&lt;left val=&quot;21&quot;/&gt;&lt;top val=&quot;114&quot;/&gt;&lt;width val=&quot;612&quot;/&gt;&lt;height val=&quot;372&quot;/&gt;&lt;hasText val=&quot;1&quot;/&gt;&lt;/Image&gt;&lt;/ThreeDShapeInfo&gt;"/>
  <p:tag name="PRESENTER_SHAPETEXTINFO" val="&lt;ShapeTextInfo&gt;&lt;TableIndex row=&quot;-1&quot; col=&quot;-1&quot;&gt;&lt;linesCount val=&quot;2&quot;/&gt;&lt;lineCharCount val=&quot;1&quot;/&gt;&lt;lineCharCount val=&quot;43&quot;/&gt;&lt;/TableIndex&gt;&lt;/ShapeTextInfo&gt;"/>
</p:tagLst>
</file>

<file path=ppt/theme/theme1.xml><?xml version="1.0" encoding="utf-8"?>
<a:theme xmlns:a="http://schemas.openxmlformats.org/drawingml/2006/main" name="Office Theme">
  <a:themeElements>
    <a:clrScheme name="SC Thrive Colors">
      <a:dk1>
        <a:srgbClr val="262626"/>
      </a:dk1>
      <a:lt1>
        <a:sysClr val="window" lastClr="FFFFFF"/>
      </a:lt1>
      <a:dk2>
        <a:srgbClr val="FD8C2F"/>
      </a:dk2>
      <a:lt2>
        <a:srgbClr val="E7E6E6"/>
      </a:lt2>
      <a:accent1>
        <a:srgbClr val="006838"/>
      </a:accent1>
      <a:accent2>
        <a:srgbClr val="FD8C2F"/>
      </a:accent2>
      <a:accent3>
        <a:srgbClr val="8DC63F"/>
      </a:accent3>
      <a:accent4>
        <a:srgbClr val="FBB040"/>
      </a:accent4>
      <a:accent5>
        <a:srgbClr val="FAF8CF"/>
      </a:accent5>
      <a:accent6>
        <a:srgbClr val="D7DF23"/>
      </a:accent6>
      <a:hlink>
        <a:srgbClr val="006838"/>
      </a:hlink>
      <a:folHlink>
        <a:srgbClr val="D7DF2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82533dc-98fa-44db-95b2-af10b28c27d3">
      <UserInfo>
        <DisplayName>Richard Moses</DisplayName>
        <AccountId>16</AccountId>
        <AccountType/>
      </UserInfo>
      <UserInfo>
        <DisplayName>Liz Walsh</DisplayName>
        <AccountId>208</AccountId>
        <AccountType/>
      </UserInfo>
      <UserInfo>
        <DisplayName>Stephanie McGuire</DisplayName>
        <AccountId>68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A8DD687F460FA459616BE46FBC6F066" ma:contentTypeVersion="8" ma:contentTypeDescription="Create a new document." ma:contentTypeScope="" ma:versionID="f96c4de83da73d4456b13eb131b8d6ac">
  <xsd:schema xmlns:xsd="http://www.w3.org/2001/XMLSchema" xmlns:xs="http://www.w3.org/2001/XMLSchema" xmlns:p="http://schemas.microsoft.com/office/2006/metadata/properties" xmlns:ns2="b82533dc-98fa-44db-95b2-af10b28c27d3" xmlns:ns3="8ab94864-6044-446b-958d-0936976c6eb5" xmlns:ns4="378d4fe7-368a-40ed-b779-b603ffd7d13b" targetNamespace="http://schemas.microsoft.com/office/2006/metadata/properties" ma:root="true" ma:fieldsID="56c9482bf087288463cb589ec2c14ce3" ns2:_="" ns3:_="" ns4:_="">
    <xsd:import namespace="b82533dc-98fa-44db-95b2-af10b28c27d3"/>
    <xsd:import namespace="8ab94864-6044-446b-958d-0936976c6eb5"/>
    <xsd:import namespace="378d4fe7-368a-40ed-b779-b603ffd7d13b"/>
    <xsd:element name="properties">
      <xsd:complexType>
        <xsd:sequence>
          <xsd:element name="documentManagement">
            <xsd:complexType>
              <xsd:all>
                <xsd:element ref="ns2: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2533dc-98fa-44db-95b2-af10b28c27d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ab94864-6044-446b-958d-0936976c6eb5" elementFormDefault="qualified">
    <xsd:import namespace="http://schemas.microsoft.com/office/2006/documentManagement/types"/>
    <xsd:import namespace="http://schemas.microsoft.com/office/infopath/2007/PartnerControls"/>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8d4fe7-368a-40ed-b779-b603ffd7d13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D4573D-2DAE-4D0C-A98E-20175EFA0086}">
  <ds:schemaRefs>
    <ds:schemaRef ds:uri="http://schemas.microsoft.com/sharepoint/v3/contenttype/forms"/>
  </ds:schemaRefs>
</ds:datastoreItem>
</file>

<file path=customXml/itemProps2.xml><?xml version="1.0" encoding="utf-8"?>
<ds:datastoreItem xmlns:ds="http://schemas.openxmlformats.org/officeDocument/2006/customXml" ds:itemID="{1597D898-6B96-4A70-A88C-D281ED14A6C3}">
  <ds:schemaRefs>
    <ds:schemaRef ds:uri="http://schemas.microsoft.com/office/2006/metadata/properties"/>
    <ds:schemaRef ds:uri="b82533dc-98fa-44db-95b2-af10b28c27d3"/>
    <ds:schemaRef ds:uri="http://schemas.microsoft.com/office/2006/documentManagement/types"/>
    <ds:schemaRef ds:uri="http://www.w3.org/XML/1998/namespace"/>
    <ds:schemaRef ds:uri="http://purl.org/dc/terms/"/>
    <ds:schemaRef ds:uri="378d4fe7-368a-40ed-b779-b603ffd7d13b"/>
    <ds:schemaRef ds:uri="http://purl.org/dc/dcmitype/"/>
    <ds:schemaRef ds:uri="8ab94864-6044-446b-958d-0936976c6eb5"/>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A157A21F-A2BB-4956-96C0-84B0A6DD53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2533dc-98fa-44db-95b2-af10b28c27d3"/>
    <ds:schemaRef ds:uri="8ab94864-6044-446b-958d-0936976c6eb5"/>
    <ds:schemaRef ds:uri="378d4fe7-368a-40ed-b779-b603ffd7d1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TotalTime>
  <Words>1259</Words>
  <Application>Microsoft Office PowerPoint</Application>
  <PresentationFormat>Widescreen</PresentationFormat>
  <Paragraphs>197</Paragraphs>
  <Slides>40</Slides>
  <Notes>14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40</vt:i4>
      </vt:variant>
    </vt:vector>
  </HeadingPairs>
  <TitlesOfParts>
    <vt:vector size="52" baseType="lpstr">
      <vt:lpstr>Arial</vt:lpstr>
      <vt:lpstr>Open Sans</vt:lpstr>
      <vt:lpstr>Century Gothic</vt:lpstr>
      <vt:lpstr>Arial Black</vt:lpstr>
      <vt:lpstr>MS PGothic</vt:lpstr>
      <vt:lpstr>Lucida Grande</vt:lpstr>
      <vt:lpstr>Calibri Light</vt:lpstr>
      <vt:lpstr>-apple-system</vt:lpstr>
      <vt:lpstr>Wingdings 2</vt:lpstr>
      <vt:lpstr>Calibri</vt:lpstr>
      <vt:lpstr>Office Theme</vt:lpstr>
      <vt:lpstr>1_Office Theme</vt:lpstr>
      <vt:lpstr>Welcome to Teaching + Learning Tuesdays </vt:lpstr>
      <vt:lpstr>PowerPoint Presentation</vt:lpstr>
      <vt:lpstr>PowerPoint Presentation</vt:lpstr>
      <vt:lpstr>Community  Mental Health</vt:lpstr>
      <vt:lpstr>PowerPoint Presentation</vt:lpstr>
      <vt:lpstr>PowerPoint Presentation</vt:lpstr>
      <vt:lpstr>Poll question #1:   How many people in South Carolina live with Mental Health issues?</vt:lpstr>
      <vt:lpstr>170,000 adults and 48,000 children live with mental health issues in SC. </vt:lpstr>
      <vt:lpstr>Poll question #2:   With mental health issues being common, why do you think people aren’t seeking treatment?</vt:lpstr>
      <vt:lpstr>Let’s Talk About Stigma</vt:lpstr>
      <vt:lpstr>Stigma</vt:lpstr>
      <vt:lpstr>PowerPoint Presentation</vt:lpstr>
      <vt:lpstr>Poll question #3:   Rank these illnesses in order based on level of severity.  Moderate Depression Low Back Pain Post Tramautic Stress Disorder  Chronic Emphysema </vt:lpstr>
      <vt:lpstr>PowerPoint Presentation</vt:lpstr>
      <vt:lpstr>PowerPoint Presentation</vt:lpstr>
      <vt:lpstr>PowerPoint Presentation</vt:lpstr>
      <vt:lpstr>Mental Health Crises</vt:lpstr>
      <vt:lpstr>Cues: Panic Attacks</vt:lpstr>
      <vt:lpstr>Cues: Thoughts of Suicide or Harm</vt:lpstr>
      <vt:lpstr>Cues: Psychosis</vt:lpstr>
      <vt:lpstr>Cues: Substance Use</vt:lpstr>
      <vt:lpstr>Cues: Other Crises</vt:lpstr>
      <vt:lpstr>PowerPoint Presentation</vt:lpstr>
      <vt:lpstr>PowerPoint Presentation</vt:lpstr>
      <vt:lpstr>PowerPoint Presentation</vt:lpstr>
      <vt:lpstr>PowerPoint Presentation</vt:lpstr>
      <vt:lpstr>PowerPoint Presentation</vt:lpstr>
      <vt:lpstr>Mental Health First Aiders Are…</vt:lpstr>
      <vt:lpstr>PowerPoint Presentation</vt:lpstr>
      <vt:lpstr>PowerPoint Presentation</vt:lpstr>
      <vt:lpstr>What is Self-Care? </vt:lpstr>
      <vt:lpstr>PowerPoint Presentation</vt:lpstr>
      <vt:lpstr>Self-Care Includes any intentional actions you take to care for your physical, mental, spiritual, emotional, and financial health.   Highly individualized   Requires our active engagement   Requires commitment – non-negotiable    Is proactive and occasionally reactive!  </vt:lpstr>
      <vt:lpstr>PowerPoint Presentation</vt:lpstr>
      <vt:lpstr>PowerPoint Presentation</vt:lpstr>
      <vt:lpstr>PowerPoint Presentation</vt:lpstr>
      <vt:lpstr>PowerPoint Presentation</vt:lpstr>
      <vt:lpstr>PowerPoint Presentation</vt:lpstr>
      <vt:lpstr>Upcoming TLT Sessions</vt:lpstr>
      <vt:lpstr>Give us your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McGuire</dc:creator>
  <cp:lastModifiedBy>Floyd, Austin</cp:lastModifiedBy>
  <cp:revision>10</cp:revision>
  <dcterms:created xsi:type="dcterms:W3CDTF">2019-04-13T02:35:58Z</dcterms:created>
  <dcterms:modified xsi:type="dcterms:W3CDTF">2019-04-19T20:12:55Z</dcterms:modified>
</cp:coreProperties>
</file>